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3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16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notesSlides/notesSlide17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notesSlides/notesSlide23.xml" ContentType="application/vnd.openxmlformats-officedocument.presentationml.notesSlide+xml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  <p:sldMasterId id="2147483687" r:id="rId2"/>
    <p:sldMasterId id="2147483699" r:id="rId3"/>
  </p:sldMasterIdLst>
  <p:notesMasterIdLst>
    <p:notesMasterId r:id="rId48"/>
  </p:notesMasterIdLst>
  <p:handoutMasterIdLst>
    <p:handoutMasterId r:id="rId49"/>
  </p:handoutMasterIdLst>
  <p:sldIdLst>
    <p:sldId id="1714" r:id="rId4"/>
    <p:sldId id="1715" r:id="rId5"/>
    <p:sldId id="1716" r:id="rId6"/>
    <p:sldId id="1717" r:id="rId7"/>
    <p:sldId id="1718" r:id="rId8"/>
    <p:sldId id="1719" r:id="rId9"/>
    <p:sldId id="1720" r:id="rId10"/>
    <p:sldId id="1721" r:id="rId11"/>
    <p:sldId id="1722" r:id="rId12"/>
    <p:sldId id="1723" r:id="rId13"/>
    <p:sldId id="1724" r:id="rId14"/>
    <p:sldId id="2461" r:id="rId15"/>
    <p:sldId id="2462" r:id="rId16"/>
    <p:sldId id="2463" r:id="rId17"/>
    <p:sldId id="2464" r:id="rId18"/>
    <p:sldId id="2465" r:id="rId19"/>
    <p:sldId id="2466" r:id="rId20"/>
    <p:sldId id="2467" r:id="rId21"/>
    <p:sldId id="2468" r:id="rId22"/>
    <p:sldId id="2469" r:id="rId23"/>
    <p:sldId id="2470" r:id="rId24"/>
    <p:sldId id="3117" r:id="rId25"/>
    <p:sldId id="3116" r:id="rId26"/>
    <p:sldId id="3108" r:id="rId27"/>
    <p:sldId id="3109" r:id="rId28"/>
    <p:sldId id="3110" r:id="rId29"/>
    <p:sldId id="3111" r:id="rId30"/>
    <p:sldId id="3112" r:id="rId31"/>
    <p:sldId id="3113" r:id="rId32"/>
    <p:sldId id="3114" r:id="rId33"/>
    <p:sldId id="3115" r:id="rId34"/>
    <p:sldId id="3118" r:id="rId35"/>
    <p:sldId id="3130" r:id="rId36"/>
    <p:sldId id="3119" r:id="rId37"/>
    <p:sldId id="3120" r:id="rId38"/>
    <p:sldId id="3121" r:id="rId39"/>
    <p:sldId id="3122" r:id="rId40"/>
    <p:sldId id="3123" r:id="rId41"/>
    <p:sldId id="3124" r:id="rId42"/>
    <p:sldId id="3125" r:id="rId43"/>
    <p:sldId id="3126" r:id="rId44"/>
    <p:sldId id="3127" r:id="rId45"/>
    <p:sldId id="3128" r:id="rId46"/>
    <p:sldId id="3129" r:id="rId47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m Hughes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6A38"/>
    <a:srgbClr val="FF000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1" d="100"/>
          <a:sy n="81" d="100"/>
        </p:scale>
        <p:origin x="-256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printerSettings" Target="printerSettings/printerSettings1.bin"/><Relationship Id="rId51" Type="http://schemas.openxmlformats.org/officeDocument/2006/relationships/commentAuthors" Target="commentAuthors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Relationship Id="rId2" Type="http://schemas.openxmlformats.org/officeDocument/2006/relationships/image" Target="../media/image58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60.emf"/><Relationship Id="rId1" Type="http://schemas.openxmlformats.org/officeDocument/2006/relationships/image" Target="../media/image59.emf"/><Relationship Id="rId2" Type="http://schemas.openxmlformats.org/officeDocument/2006/relationships/image" Target="../media/image4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Relationship Id="rId2" Type="http://schemas.openxmlformats.org/officeDocument/2006/relationships/image" Target="../media/image6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Relationship Id="rId2" Type="http://schemas.openxmlformats.org/officeDocument/2006/relationships/image" Target="../media/image6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5AFDB-A1F1-C44B-8DE7-EA4131BC2AF9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7B3A2-2F4F-9147-9D05-0B29FA531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42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E85CE60-9925-7443-8B40-059F6D9667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508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E5E3902-C317-3840-80CD-7B1DC43BB660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82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B5E0102-BEBC-A84E-8B4B-282D9AE7F214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1013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352469D-A47E-FD42-A49E-D45850754F9F}" type="slidenum">
              <a:rPr lang="en-US" sz="1200"/>
              <a:pPr/>
              <a:t>11</a:t>
            </a:fld>
            <a:endParaRPr lang="en-US" sz="1200"/>
          </a:p>
        </p:txBody>
      </p:sp>
      <p:sp>
        <p:nvSpPr>
          <p:cNvPr id="1034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F7B81EB-CD74-604C-B6F0-423616B3463A}" type="slidenum">
              <a:rPr lang="en-US" sz="1200"/>
              <a:pPr/>
              <a:t>12</a:t>
            </a:fld>
            <a:endParaRPr lang="en-US" sz="1200"/>
          </a:p>
        </p:txBody>
      </p:sp>
      <p:sp>
        <p:nvSpPr>
          <p:cNvPr id="1054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485816F-39F8-3248-8D19-3402A6B3769F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1085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E5E3902-C317-3840-80CD-7B1DC43BB660}" type="slidenum">
              <a:rPr lang="en-US" sz="1200"/>
              <a:pPr/>
              <a:t>23</a:t>
            </a:fld>
            <a:endParaRPr lang="en-US" sz="1200"/>
          </a:p>
        </p:txBody>
      </p:sp>
      <p:sp>
        <p:nvSpPr>
          <p:cNvPr id="82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70D1A0C-5125-CD49-9B14-F28FAC6250A4}" type="slidenum">
              <a:rPr lang="en-US" sz="1200"/>
              <a:pPr/>
              <a:t>24</a:t>
            </a:fld>
            <a:endParaRPr lang="en-US" sz="1200"/>
          </a:p>
        </p:txBody>
      </p:sp>
      <p:sp>
        <p:nvSpPr>
          <p:cNvPr id="209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608BDC1-6F5E-A343-9F11-F977A6545B14}" type="slidenum">
              <a:rPr lang="en-US" sz="1200"/>
              <a:pPr/>
              <a:t>25</a:t>
            </a:fld>
            <a:endParaRPr lang="en-US" sz="1200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4ACD4E6-9720-FC45-ABC9-0DB6D9D31867}" type="slidenum">
              <a:rPr lang="en-US" sz="1200"/>
              <a:pPr/>
              <a:t>26</a:t>
            </a:fld>
            <a:endParaRPr lang="en-US" sz="1200"/>
          </a:p>
        </p:txBody>
      </p:sp>
      <p:sp>
        <p:nvSpPr>
          <p:cNvPr id="2140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3258741"/>
            <a:ext cx="6705600" cy="3084909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9DBEC45-AEE9-D144-8330-71F311F4AB2B}" type="slidenum">
              <a:rPr lang="en-US" sz="1200"/>
              <a:pPr/>
              <a:t>27</a:t>
            </a:fld>
            <a:endParaRPr lang="en-US" sz="1200"/>
          </a:p>
        </p:txBody>
      </p:sp>
      <p:sp>
        <p:nvSpPr>
          <p:cNvPr id="216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3258741"/>
            <a:ext cx="6705600" cy="3084909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B283D9-D8CE-8843-8F19-7BE6557E8C71}" type="slidenum">
              <a:rPr lang="en-US" sz="1200"/>
              <a:pPr/>
              <a:t>28</a:t>
            </a:fld>
            <a:endParaRPr lang="en-US" sz="1200"/>
          </a:p>
        </p:txBody>
      </p:sp>
      <p:sp>
        <p:nvSpPr>
          <p:cNvPr id="2181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3258741"/>
            <a:ext cx="6705600" cy="3084909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F0A6FF1-F95B-6A45-BAA5-DE73DF4E259E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849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251C8FB-7061-8C49-A09B-0187C1222C5B}" type="slidenum">
              <a:rPr lang="en-US" sz="1200"/>
              <a:pPr/>
              <a:t>29</a:t>
            </a:fld>
            <a:endParaRPr lang="en-US" sz="1200"/>
          </a:p>
        </p:txBody>
      </p:sp>
      <p:sp>
        <p:nvSpPr>
          <p:cNvPr id="2201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3258741"/>
            <a:ext cx="6705600" cy="3084909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DE84D7C-8285-144C-BCD6-C99548E515A6}" type="slidenum">
              <a:rPr lang="en-US" sz="1200"/>
              <a:pPr/>
              <a:t>30</a:t>
            </a:fld>
            <a:endParaRPr lang="en-US" sz="1200"/>
          </a:p>
        </p:txBody>
      </p:sp>
      <p:sp>
        <p:nvSpPr>
          <p:cNvPr id="2222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3258741"/>
            <a:ext cx="6705600" cy="3084909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353FA63-F549-2E47-ABEE-6F4E2052F20E}" type="slidenum">
              <a:rPr lang="en-US" sz="1200"/>
              <a:pPr/>
              <a:t>31</a:t>
            </a:fld>
            <a:endParaRPr lang="en-US" sz="1200"/>
          </a:p>
        </p:txBody>
      </p:sp>
      <p:sp>
        <p:nvSpPr>
          <p:cNvPr id="2242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3258741"/>
            <a:ext cx="6705600" cy="3084909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5CE60-9925-7443-8B40-059F6D96675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60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990DA1A-E78A-EF4D-AE79-A1D096CB5B0C}" type="slidenum">
              <a:rPr lang="en-US" sz="1200"/>
              <a:pPr/>
              <a:t>3</a:t>
            </a:fld>
            <a:endParaRPr lang="en-US" sz="1200"/>
          </a:p>
        </p:txBody>
      </p:sp>
      <p:sp>
        <p:nvSpPr>
          <p:cNvPr id="870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z="240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51100D6-88B1-2341-8D5E-B191EEA2FF51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890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D1DA986-7A5A-9C46-993B-89E284D9FB86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911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F4B1FCA-C494-AC4F-9353-FF0DC92A7F44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9318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9B8F661-7782-C640-B1C4-44D0017ED665}" type="slidenum">
              <a:rPr lang="en-US" sz="1200"/>
              <a:pPr/>
              <a:t>7</a:t>
            </a:fld>
            <a:endParaRPr lang="en-US" sz="1200"/>
          </a:p>
        </p:txBody>
      </p:sp>
      <p:sp>
        <p:nvSpPr>
          <p:cNvPr id="952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C5928B-DF40-6344-87BC-30858ABB7C8D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16C718D-B7D2-AA4C-BC6D-408CA5D962F0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9933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079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Arial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430F86-A937-8941-A6AD-A66E727894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93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861BF8-5CE5-3B49-8B55-82527390BE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25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D5DC0-26E3-B945-B32F-4B79423E68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07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B3EB-3CE5-1342-B380-C4F8450F3ECA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22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B3EB-3CE5-1342-B380-C4F8450F3ECA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74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B3EB-3CE5-1342-B380-C4F8450F3ECA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56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B3EB-3CE5-1342-B380-C4F8450F3ECA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60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B3EB-3CE5-1342-B380-C4F8450F3ECA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06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B3EB-3CE5-1342-B380-C4F8450F3ECA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48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B3EB-3CE5-1342-B380-C4F8450F3ECA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97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B3EB-3CE5-1342-B380-C4F8450F3ECA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84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260A3-FE28-5C4C-8CE5-9C30CCC628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9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B3EB-3CE5-1342-B380-C4F8450F3ECA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35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B3EB-3CE5-1342-B380-C4F8450F3ECA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30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B3EB-3CE5-1342-B380-C4F8450F3ECA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14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0772-A081-C34B-8BD7-DA385D2D82C0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395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0772-A081-C34B-8BD7-DA385D2D82C0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355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0772-A081-C34B-8BD7-DA385D2D82C0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608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0772-A081-C34B-8BD7-DA385D2D82C0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48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0772-A081-C34B-8BD7-DA385D2D82C0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377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0772-A081-C34B-8BD7-DA385D2D82C0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515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0772-A081-C34B-8BD7-DA385D2D82C0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7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Aria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6BFBFC-8EDC-B947-A150-3E5724B64E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676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0772-A081-C34B-8BD7-DA385D2D82C0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397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0772-A081-C34B-8BD7-DA385D2D82C0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500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0772-A081-C34B-8BD7-DA385D2D82C0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98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0772-A081-C34B-8BD7-DA385D2D82C0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0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5CB74-182C-324E-B1EF-C1C6059ED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5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0CCEF-C655-4445-9310-A4051672BA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57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DF59B5-0D5F-F34C-A65C-1738A2BB1A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61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036D7A-AE81-8C4D-8326-FFC15AF393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53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B9F18-4098-2644-8C27-BFC8AF9948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46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34CDF-D6A9-2A46-8862-57A29EADEE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6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069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/>
                <a:ea typeface="Osaka" pitchFamily="-108" charset="-128"/>
                <a:cs typeface="Osaka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069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/>
                <a:ea typeface="Osaka" pitchFamily="-108" charset="-128"/>
                <a:cs typeface="Osaka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069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fld id="{E35C7CD1-D44D-C446-A237-D5AB12BBC7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  <a:ea typeface="Osaka" pitchFamily="-110" charset="-128"/>
          <a:cs typeface="Osaka" pitchFamily="-11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  <a:ea typeface="Osaka" pitchFamily="-110" charset="-128"/>
          <a:cs typeface="Osaka" pitchFamily="-11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  <a:ea typeface="Osaka" pitchFamily="-110" charset="-128"/>
          <a:cs typeface="Osaka" pitchFamily="-11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  <a:ea typeface="Osaka" pitchFamily="-110" charset="-128"/>
          <a:cs typeface="Osaka" pitchFamily="-11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  <a:ea typeface="Osaka" pitchFamily="-110" charset="-128"/>
          <a:cs typeface="Osaka" pitchFamily="-11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  <a:ea typeface="Osaka" pitchFamily="-110" charset="-128"/>
          <a:cs typeface="Osaka" pitchFamily="-11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  <a:ea typeface="Osaka" pitchFamily="-110" charset="-128"/>
          <a:cs typeface="Osaka" pitchFamily="-11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  <a:ea typeface="Osaka" pitchFamily="-110" charset="-128"/>
          <a:cs typeface="Osaka" pitchFamily="-11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1B3EB-3CE5-1342-B380-C4F8450F3ECA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7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60772-A081-C34B-8BD7-DA385D2D82C0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9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6.emf"/><Relationship Id="rId5" Type="http://schemas.openxmlformats.org/officeDocument/2006/relationships/image" Target="../media/image17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.bin"/><Relationship Id="rId12" Type="http://schemas.openxmlformats.org/officeDocument/2006/relationships/image" Target="../media/image2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23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24.emf"/><Relationship Id="rId9" Type="http://schemas.openxmlformats.org/officeDocument/2006/relationships/oleObject" Target="../embeddings/oleObject6.bin"/><Relationship Id="rId10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43.emf"/><Relationship Id="rId6" Type="http://schemas.openxmlformats.org/officeDocument/2006/relationships/image" Target="../media/image46.png"/><Relationship Id="rId7" Type="http://schemas.openxmlformats.org/officeDocument/2006/relationships/oleObject" Target="../embeddings/oleObject14.bin"/><Relationship Id="rId8" Type="http://schemas.openxmlformats.org/officeDocument/2006/relationships/image" Target="../media/image44.emf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4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17.bin"/><Relationship Id="rId7" Type="http://schemas.openxmlformats.org/officeDocument/2006/relationships/image" Target="../media/image48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emf"/><Relationship Id="rId12" Type="http://schemas.openxmlformats.org/officeDocument/2006/relationships/oleObject" Target="../embeddings/oleObject21.bin"/><Relationship Id="rId13" Type="http://schemas.openxmlformats.org/officeDocument/2006/relationships/image" Target="../media/image52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53.jpeg"/><Relationship Id="rId5" Type="http://schemas.openxmlformats.org/officeDocument/2006/relationships/image" Target="../media/image54.png"/><Relationship Id="rId6" Type="http://schemas.openxmlformats.org/officeDocument/2006/relationships/oleObject" Target="../embeddings/oleObject18.bin"/><Relationship Id="rId7" Type="http://schemas.openxmlformats.org/officeDocument/2006/relationships/image" Target="../media/image49.emf"/><Relationship Id="rId8" Type="http://schemas.openxmlformats.org/officeDocument/2006/relationships/oleObject" Target="../embeddings/oleObject19.bin"/><Relationship Id="rId9" Type="http://schemas.openxmlformats.org/officeDocument/2006/relationships/image" Target="../media/image50.emf"/><Relationship Id="rId10" Type="http://schemas.openxmlformats.org/officeDocument/2006/relationships/oleObject" Target="../embeddings/oleObject2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4" Type="http://schemas.openxmlformats.org/officeDocument/2006/relationships/image" Target="../media/image57.emf"/><Relationship Id="rId5" Type="http://schemas.openxmlformats.org/officeDocument/2006/relationships/oleObject" Target="../embeddings/oleObject23.bin"/><Relationship Id="rId6" Type="http://schemas.openxmlformats.org/officeDocument/2006/relationships/image" Target="../media/image58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7.bin"/><Relationship Id="rId12" Type="http://schemas.openxmlformats.org/officeDocument/2006/relationships/image" Target="../media/image60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24.bin"/><Relationship Id="rId5" Type="http://schemas.openxmlformats.org/officeDocument/2006/relationships/image" Target="../media/image59.emf"/><Relationship Id="rId6" Type="http://schemas.openxmlformats.org/officeDocument/2006/relationships/image" Target="../media/image46.png"/><Relationship Id="rId7" Type="http://schemas.openxmlformats.org/officeDocument/2006/relationships/oleObject" Target="../embeddings/oleObject25.bin"/><Relationship Id="rId8" Type="http://schemas.openxmlformats.org/officeDocument/2006/relationships/image" Target="../media/image44.emf"/><Relationship Id="rId9" Type="http://schemas.openxmlformats.org/officeDocument/2006/relationships/oleObject" Target="../embeddings/oleObject26.bin"/><Relationship Id="rId10" Type="http://schemas.openxmlformats.org/officeDocument/2006/relationships/image" Target="../media/image4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oleObject" Target="../embeddings/oleObject28.bin"/><Relationship Id="rId5" Type="http://schemas.openxmlformats.org/officeDocument/2006/relationships/image" Target="../media/image61.emf"/><Relationship Id="rId6" Type="http://schemas.openxmlformats.org/officeDocument/2006/relationships/oleObject" Target="../embeddings/oleObject29.bin"/><Relationship Id="rId7" Type="http://schemas.openxmlformats.org/officeDocument/2006/relationships/image" Target="../media/image62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oleObject" Target="../embeddings/oleObject30.bin"/><Relationship Id="rId5" Type="http://schemas.openxmlformats.org/officeDocument/2006/relationships/image" Target="../media/image64.emf"/><Relationship Id="rId6" Type="http://schemas.openxmlformats.org/officeDocument/2006/relationships/oleObject" Target="../embeddings/oleObject31.bin"/><Relationship Id="rId7" Type="http://schemas.openxmlformats.org/officeDocument/2006/relationships/image" Target="../media/image65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200" dirty="0" smtClean="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Structural Vibration </a:t>
            </a:r>
            <a:r>
              <a:rPr lang="en-US" sz="4200" dirty="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Analysis</a:t>
            </a:r>
            <a:endParaRPr lang="en-US" sz="3600" dirty="0">
              <a:latin typeface="Arial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3" name="Picture 2" descr="skin_2_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39725"/>
            <a:ext cx="8375650" cy="651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4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534400" cy="1143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First Love Mode</a:t>
            </a:r>
            <a:endParaRPr lang="en-US"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100355" name="Rectangle 4"/>
          <p:cNvSpPr>
            <a:spLocks noChangeArrowheads="1"/>
          </p:cNvSpPr>
          <p:nvPr/>
        </p:nvSpPr>
        <p:spPr bwMode="auto">
          <a:xfrm>
            <a:off x="2743200" y="5638800"/>
            <a:ext cx="1143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sz="3200">
              <a:latin typeface="Times" charset="0"/>
            </a:endParaRPr>
          </a:p>
        </p:txBody>
      </p:sp>
      <p:sp>
        <p:nvSpPr>
          <p:cNvPr id="100356" name="Rectangle 5"/>
          <p:cNvSpPr>
            <a:spLocks noChangeArrowheads="1"/>
          </p:cNvSpPr>
          <p:nvPr/>
        </p:nvSpPr>
        <p:spPr bwMode="auto">
          <a:xfrm>
            <a:off x="2057400" y="5697538"/>
            <a:ext cx="29178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tx2"/>
                </a:solidFill>
              </a:rPr>
              <a:t>x-displacement</a:t>
            </a:r>
            <a:endParaRPr lang="en-US" sz="3200">
              <a:latin typeface="Times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ATC Frame and Skin</a:t>
            </a:r>
            <a:endParaRPr lang="en-US"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102402" name="Picture 3" descr="Eigenvalues_SK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19200"/>
            <a:ext cx="8348663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3" name="Picture 4" descr="Eigenvalues_SKI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09738"/>
            <a:ext cx="1563688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4" name="Rectangle 5"/>
          <p:cNvSpPr>
            <a:spLocks noChangeArrowheads="1"/>
          </p:cNvSpPr>
          <p:nvPr/>
        </p:nvSpPr>
        <p:spPr bwMode="auto">
          <a:xfrm rot="-5400000">
            <a:off x="-361156" y="2596356"/>
            <a:ext cx="1728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" charset="0"/>
              </a:rPr>
              <a:t>Frequency (hz)</a:t>
            </a:r>
            <a:endParaRPr lang="en-US" sz="3200">
              <a:latin typeface="Times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 Vibration of a Finite Elastic Rod with Fixed Ends</a:t>
            </a:r>
            <a:endParaRPr lang="en-US">
              <a:latin typeface="Arial" charset="0"/>
              <a:ea typeface="Osaka" charset="0"/>
              <a:cs typeface="Osaka" charset="0"/>
            </a:endParaRPr>
          </a:p>
        </p:txBody>
      </p:sp>
      <p:graphicFrame>
        <p:nvGraphicFramePr>
          <p:cNvPr id="104450" name="Object 2"/>
          <p:cNvGraphicFramePr>
            <a:graphicFrameLocks noChangeAspect="1"/>
          </p:cNvGraphicFramePr>
          <p:nvPr/>
        </p:nvGraphicFramePr>
        <p:xfrm>
          <a:off x="1173163" y="2128838"/>
          <a:ext cx="6800850" cy="424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74" name="Equation" r:id="rId4" imgW="2870200" imgH="1790700" progId="Equation.DSMT4">
                  <p:embed/>
                </p:oleObj>
              </mc:Choice>
              <mc:Fallback>
                <p:oleObj name="Equation" r:id="rId4" imgW="2870200" imgH="17907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2128838"/>
                        <a:ext cx="6800850" cy="424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2"/>
          <p:cNvSpPr>
            <a:spLocks noGrp="1"/>
          </p:cNvSpPr>
          <p:nvPr>
            <p:ph type="title" idx="4294967295"/>
          </p:nvPr>
        </p:nvSpPr>
        <p:spPr>
          <a:xfrm>
            <a:off x="457200" y="762000"/>
            <a:ext cx="5867400" cy="1143000"/>
          </a:xfrm>
        </p:spPr>
        <p:txBody>
          <a:bodyPr/>
          <a:lstStyle/>
          <a:p>
            <a:pPr algn="l"/>
            <a:r>
              <a:rPr lang="en-US" sz="4000">
                <a:solidFill>
                  <a:srgbClr val="000090"/>
                </a:solidFill>
                <a:latin typeface="Arial" charset="0"/>
                <a:ea typeface="Osaka" charset="0"/>
                <a:cs typeface="Osaka" charset="0"/>
              </a:rPr>
              <a:t>Galerkin</a:t>
            </a:r>
            <a:r>
              <a:rPr lang="en-US" altLang="ja-JP" sz="4000">
                <a:solidFill>
                  <a:srgbClr val="000090"/>
                </a:solidFill>
                <a:latin typeface="Arial" charset="0"/>
                <a:ea typeface="Osaka" charset="0"/>
                <a:cs typeface="Osaka" charset="0"/>
              </a:rPr>
              <a:t> Method for the Eigenvalue Problem</a:t>
            </a:r>
            <a:endParaRPr lang="en-US" sz="4000">
              <a:solidFill>
                <a:srgbClr val="000090"/>
              </a:solidFill>
              <a:latin typeface="Arial" charset="0"/>
              <a:ea typeface="Osaka" charset="0"/>
              <a:cs typeface="Osaka" charset="0"/>
            </a:endParaRPr>
          </a:p>
        </p:txBody>
      </p:sp>
      <p:graphicFrame>
        <p:nvGraphicFramePr>
          <p:cNvPr id="106498" name="Object 2"/>
          <p:cNvGraphicFramePr>
            <a:graphicFrameLocks noChangeAspect="1"/>
          </p:cNvGraphicFramePr>
          <p:nvPr/>
        </p:nvGraphicFramePr>
        <p:xfrm>
          <a:off x="284163" y="2667000"/>
          <a:ext cx="9190037" cy="384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26" name="Equation" r:id="rId3" imgW="6045200" imgH="2527300" progId="Equation.DSMT4">
                  <p:embed/>
                </p:oleObj>
              </mc:Choice>
              <mc:Fallback>
                <p:oleObj name="Equation" r:id="rId3" imgW="6045200" imgH="25273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3" y="2667000"/>
                        <a:ext cx="9190037" cy="3840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6499" name="Picture 6" descr="Galerki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381000"/>
            <a:ext cx="13430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TextBox 7"/>
          <p:cNvSpPr txBox="1">
            <a:spLocks noChangeArrowheads="1"/>
          </p:cNvSpPr>
          <p:nvPr/>
        </p:nvSpPr>
        <p:spPr bwMode="auto">
          <a:xfrm>
            <a:off x="6888163" y="2209800"/>
            <a:ext cx="11985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B. Galerkin</a:t>
            </a:r>
          </a:p>
        </p:txBody>
      </p:sp>
      <p:cxnSp>
        <p:nvCxnSpPr>
          <p:cNvPr id="106501" name="Straight Connector 9"/>
          <p:cNvCxnSpPr>
            <a:cxnSpLocks noChangeShapeType="1"/>
          </p:cNvCxnSpPr>
          <p:nvPr/>
        </p:nvCxnSpPr>
        <p:spPr bwMode="auto">
          <a:xfrm rot="5400000">
            <a:off x="2362201" y="4572000"/>
            <a:ext cx="38100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pPr eaLnBrk="1" hangingPunct="1"/>
            <a:r>
              <a:rPr lang="en-US" sz="360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Comparison of  Quadratic </a:t>
            </a:r>
            <a:r>
              <a:rPr lang="en-US" sz="3600" i="1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C</a:t>
            </a:r>
            <a:r>
              <a:rPr lang="en-US" sz="3600" baseline="3000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0</a:t>
            </a:r>
            <a:r>
              <a:rPr lang="en-US" sz="360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 FEM </a:t>
            </a:r>
            <a:br>
              <a:rPr lang="en-US" sz="360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</a:br>
            <a:r>
              <a:rPr lang="en-US" sz="360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and </a:t>
            </a:r>
            <a:r>
              <a:rPr lang="en-US" sz="3600" i="1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C</a:t>
            </a:r>
            <a:r>
              <a:rPr lang="en-US" sz="3600" baseline="3000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1 </a:t>
            </a:r>
            <a:r>
              <a:rPr lang="en-US" sz="360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NURBS Frequency Errors</a:t>
            </a:r>
          </a:p>
        </p:txBody>
      </p:sp>
      <p:sp>
        <p:nvSpPr>
          <p:cNvPr id="107522" name="Rectangle 9"/>
          <p:cNvSpPr>
            <a:spLocks noChangeArrowheads="1"/>
          </p:cNvSpPr>
          <p:nvPr/>
        </p:nvSpPr>
        <p:spPr bwMode="auto">
          <a:xfrm>
            <a:off x="685800" y="3429000"/>
            <a:ext cx="6858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7523" name="Rectangle 11"/>
          <p:cNvSpPr>
            <a:spLocks noChangeArrowheads="1"/>
          </p:cNvSpPr>
          <p:nvPr/>
        </p:nvSpPr>
        <p:spPr bwMode="auto">
          <a:xfrm>
            <a:off x="4191000" y="6324600"/>
            <a:ext cx="762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7524" name="Picture 12" descr="QQQQ_nurbs_vs_fem_1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524000"/>
            <a:ext cx="744537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5" name="Picture 10" descr="shape_functions_p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3" y="2819400"/>
            <a:ext cx="20907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6" name="Picture 11" descr="shape_functions_k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114800"/>
            <a:ext cx="209073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7" name="TextBox 15"/>
          <p:cNvSpPr txBox="1">
            <a:spLocks noChangeArrowheads="1"/>
          </p:cNvSpPr>
          <p:nvPr/>
        </p:nvSpPr>
        <p:spPr bwMode="auto">
          <a:xfrm>
            <a:off x="7037388" y="2133600"/>
            <a:ext cx="6588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latin typeface="Times" charset="0"/>
                <a:cs typeface="Times" charset="0"/>
              </a:rPr>
              <a:t>FEM</a:t>
            </a:r>
          </a:p>
        </p:txBody>
      </p:sp>
      <p:sp>
        <p:nvSpPr>
          <p:cNvPr id="107528" name="TextBox 16"/>
          <p:cNvSpPr txBox="1">
            <a:spLocks noChangeArrowheads="1"/>
          </p:cNvSpPr>
          <p:nvPr/>
        </p:nvSpPr>
        <p:spPr bwMode="auto">
          <a:xfrm>
            <a:off x="6680200" y="5257800"/>
            <a:ext cx="954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latin typeface="Times" charset="0"/>
                <a:cs typeface="Times" charset="0"/>
              </a:rPr>
              <a:t>NURBS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3" descr="k_vs_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3693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0" name="Rectangle 2"/>
          <p:cNvSpPr>
            <a:spLocks noChangeArrowheads="1"/>
          </p:cNvSpPr>
          <p:nvPr/>
        </p:nvSpPr>
        <p:spPr bwMode="auto">
          <a:xfrm>
            <a:off x="0" y="217488"/>
            <a:ext cx="91440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solidFill>
                  <a:schemeClr val="accent2"/>
                </a:solidFill>
              </a:rPr>
              <a:t>Comparison of </a:t>
            </a:r>
            <a:r>
              <a:rPr lang="en-US" sz="3200" i="1">
                <a:solidFill>
                  <a:schemeClr val="accent2"/>
                </a:solidFill>
              </a:rPr>
              <a:t>C</a:t>
            </a:r>
            <a:r>
              <a:rPr lang="en-US" sz="3200" baseline="30000">
                <a:solidFill>
                  <a:schemeClr val="accent2"/>
                </a:solidFill>
              </a:rPr>
              <a:t>0</a:t>
            </a:r>
            <a:r>
              <a:rPr lang="en-US" sz="3200">
                <a:solidFill>
                  <a:schemeClr val="accent2"/>
                </a:solidFill>
              </a:rPr>
              <a:t> FEM and </a:t>
            </a:r>
            <a:r>
              <a:rPr lang="en-US" sz="3200" i="1">
                <a:solidFill>
                  <a:schemeClr val="accent2"/>
                </a:solidFill>
              </a:rPr>
              <a:t>C</a:t>
            </a:r>
            <a:r>
              <a:rPr lang="en-US" sz="3200" i="1" baseline="30000">
                <a:solidFill>
                  <a:schemeClr val="accent2"/>
                </a:solidFill>
              </a:rPr>
              <a:t>p</a:t>
            </a:r>
            <a:r>
              <a:rPr lang="en-US" sz="3200" baseline="30000">
                <a:solidFill>
                  <a:schemeClr val="accent2"/>
                </a:solidFill>
              </a:rPr>
              <a:t>-1 </a:t>
            </a:r>
            <a:r>
              <a:rPr lang="en-US" sz="3200">
                <a:solidFill>
                  <a:schemeClr val="accent2"/>
                </a:solidFill>
              </a:rPr>
              <a:t>NURBS Frequency Errors</a:t>
            </a:r>
            <a:endParaRPr lang="en-US" sz="3200"/>
          </a:p>
        </p:txBody>
      </p:sp>
      <p:sp>
        <p:nvSpPr>
          <p:cNvPr id="109571" name="Rectangle 4"/>
          <p:cNvSpPr>
            <a:spLocks noChangeArrowheads="1"/>
          </p:cNvSpPr>
          <p:nvPr/>
        </p:nvSpPr>
        <p:spPr bwMode="auto">
          <a:xfrm>
            <a:off x="3581400" y="1600200"/>
            <a:ext cx="2819400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      Higher modes diverge</a:t>
            </a:r>
          </a:p>
          <a:p>
            <a:r>
              <a:rPr lang="en-US" sz="1600" dirty="0"/>
              <a:t>  </a:t>
            </a:r>
            <a:r>
              <a:rPr lang="en-US" sz="1600" dirty="0">
                <a:solidFill>
                  <a:srgbClr val="000090"/>
                </a:solidFill>
              </a:rPr>
              <a:t>  </a:t>
            </a:r>
          </a:p>
          <a:p>
            <a:pPr>
              <a:buFont typeface="Arial" charset="0"/>
              <a:buAutoNum type="arabicPeriod"/>
            </a:pPr>
            <a:r>
              <a:rPr lang="en-US" sz="1600" dirty="0" smtClean="0">
                <a:solidFill>
                  <a:srgbClr val="000090"/>
                </a:solidFill>
              </a:rPr>
              <a:t> No </a:t>
            </a:r>
            <a:r>
              <a:rPr lang="en-US" sz="1600" dirty="0">
                <a:solidFill>
                  <a:srgbClr val="000090"/>
                </a:solidFill>
              </a:rPr>
              <a:t>approximation</a:t>
            </a:r>
          </a:p>
          <a:p>
            <a:pPr>
              <a:buFont typeface="Arial" charset="0"/>
              <a:buAutoNum type="arabicPeriod"/>
            </a:pPr>
            <a:endParaRPr lang="en-US" sz="1600" dirty="0">
              <a:solidFill>
                <a:srgbClr val="000090"/>
              </a:solidFill>
            </a:endParaRPr>
          </a:p>
          <a:p>
            <a:pPr>
              <a:buFont typeface="Arial" charset="0"/>
              <a:buAutoNum type="arabicPeriod"/>
            </a:pPr>
            <a:r>
              <a:rPr lang="en-US" sz="1600" dirty="0" smtClean="0">
                <a:solidFill>
                  <a:srgbClr val="000090"/>
                </a:solidFill>
              </a:rPr>
              <a:t> Lack </a:t>
            </a:r>
            <a:r>
              <a:rPr lang="en-US" sz="1600" dirty="0">
                <a:solidFill>
                  <a:srgbClr val="000090"/>
                </a:solidFill>
              </a:rPr>
              <a:t>of robustness</a:t>
            </a:r>
          </a:p>
          <a:p>
            <a:pPr>
              <a:buFont typeface="Arial" charset="0"/>
              <a:buAutoNum type="arabicPeriod"/>
            </a:pPr>
            <a:endParaRPr lang="en-US" sz="1600" dirty="0">
              <a:solidFill>
                <a:srgbClr val="000090"/>
              </a:solidFill>
            </a:endParaRPr>
          </a:p>
          <a:p>
            <a:pPr>
              <a:buFont typeface="Arial" charset="0"/>
              <a:buAutoNum type="arabicPeriod"/>
            </a:pPr>
            <a:r>
              <a:rPr lang="en-US" sz="1600" dirty="0" smtClean="0">
                <a:solidFill>
                  <a:srgbClr val="000090"/>
                </a:solidFill>
              </a:rPr>
              <a:t> Poor </a:t>
            </a:r>
            <a:r>
              <a:rPr lang="en-US" sz="1600" dirty="0">
                <a:solidFill>
                  <a:srgbClr val="000090"/>
                </a:solidFill>
              </a:rPr>
              <a:t>conditioning</a:t>
            </a:r>
          </a:p>
          <a:p>
            <a:pPr>
              <a:buFont typeface="Arial" charset="0"/>
              <a:buAutoNum type="arabicPeriod"/>
            </a:pPr>
            <a:endParaRPr lang="en-US" sz="1600" dirty="0">
              <a:solidFill>
                <a:srgbClr val="000090"/>
              </a:solidFill>
            </a:endParaRPr>
          </a:p>
          <a:p>
            <a:pPr>
              <a:buFont typeface="Arial" charset="0"/>
              <a:buAutoNum type="arabicPeriod"/>
            </a:pPr>
            <a:endParaRPr lang="en-US" dirty="0">
              <a:solidFill>
                <a:srgbClr val="000090"/>
              </a:solidFill>
            </a:endParaRPr>
          </a:p>
        </p:txBody>
      </p:sp>
      <p:cxnSp>
        <p:nvCxnSpPr>
          <p:cNvPr id="109572" name="Straight Connector 12"/>
          <p:cNvCxnSpPr>
            <a:cxnSpLocks noChangeShapeType="1"/>
          </p:cNvCxnSpPr>
          <p:nvPr/>
        </p:nvCxnSpPr>
        <p:spPr bwMode="auto">
          <a:xfrm>
            <a:off x="6140450" y="1787525"/>
            <a:ext cx="1219200" cy="1108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73" name="Straight Connector 20"/>
          <p:cNvCxnSpPr>
            <a:cxnSpLocks noChangeShapeType="1"/>
          </p:cNvCxnSpPr>
          <p:nvPr/>
        </p:nvCxnSpPr>
        <p:spPr bwMode="auto">
          <a:xfrm rot="16200000" flipH="1">
            <a:off x="5662612" y="2279651"/>
            <a:ext cx="2022475" cy="1066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74" name="Straight Connector 12"/>
          <p:cNvCxnSpPr>
            <a:cxnSpLocks noChangeShapeType="1"/>
          </p:cNvCxnSpPr>
          <p:nvPr/>
        </p:nvCxnSpPr>
        <p:spPr bwMode="auto">
          <a:xfrm>
            <a:off x="6157913" y="1797050"/>
            <a:ext cx="1233487" cy="1079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3"/>
          <p:cNvSpPr>
            <a:spLocks noGrp="1"/>
          </p:cNvSpPr>
          <p:nvPr>
            <p:ph type="title"/>
          </p:nvPr>
        </p:nvSpPr>
        <p:spPr>
          <a:xfrm>
            <a:off x="0" y="17463"/>
            <a:ext cx="9144000" cy="1143000"/>
          </a:xfrm>
        </p:spPr>
        <p:txBody>
          <a:bodyPr/>
          <a:lstStyle/>
          <a:p>
            <a:r>
              <a:rPr lang="en-US" sz="3600">
                <a:solidFill>
                  <a:srgbClr val="000090"/>
                </a:solidFill>
                <a:latin typeface="Arial" charset="0"/>
                <a:ea typeface="Osaka" charset="0"/>
                <a:cs typeface="Osaka" charset="0"/>
              </a:rPr>
              <a:t>Pythagorean Eigenvalue Error Theorem</a:t>
            </a:r>
          </a:p>
        </p:txBody>
      </p:sp>
      <p:graphicFrame>
        <p:nvGraphicFramePr>
          <p:cNvPr id="112642" name="Object 2"/>
          <p:cNvGraphicFramePr>
            <a:graphicFrameLocks noChangeAspect="1"/>
          </p:cNvGraphicFramePr>
          <p:nvPr/>
        </p:nvGraphicFramePr>
        <p:xfrm>
          <a:off x="555625" y="1357313"/>
          <a:ext cx="2711450" cy="511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680" name="Equation" r:id="rId3" imgW="1549400" imgH="2921000" progId="">
                  <p:embed/>
                </p:oleObj>
              </mc:Choice>
              <mc:Fallback>
                <p:oleObj name="Equation" r:id="rId3" imgW="1549400" imgH="29210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" y="1357313"/>
                        <a:ext cx="2711450" cy="511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3" name="Object 3"/>
          <p:cNvGraphicFramePr>
            <a:graphicFrameLocks noChangeAspect="1"/>
          </p:cNvGraphicFramePr>
          <p:nvPr/>
        </p:nvGraphicFramePr>
        <p:xfrm>
          <a:off x="3543300" y="1374775"/>
          <a:ext cx="524510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681" name="Equation" r:id="rId5" imgW="2997200" imgH="3048000" progId="">
                  <p:embed/>
                </p:oleObj>
              </mc:Choice>
              <mc:Fallback>
                <p:oleObj name="Equation" r:id="rId5" imgW="2997200" imgH="30480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3300" y="1374775"/>
                        <a:ext cx="5245100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149225" y="1219200"/>
            <a:ext cx="88392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580232" y="3883819"/>
            <a:ext cx="5327650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 flipH="1">
            <a:off x="5897563" y="5313362"/>
            <a:ext cx="2025650" cy="952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15150" y="6330950"/>
            <a:ext cx="1793875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6798469" y="4421981"/>
            <a:ext cx="2027238" cy="179387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2649" name="Object 4"/>
          <p:cNvGraphicFramePr>
            <a:graphicFrameLocks noChangeAspect="1"/>
          </p:cNvGraphicFramePr>
          <p:nvPr/>
        </p:nvGraphicFramePr>
        <p:xfrm>
          <a:off x="6605588" y="5260975"/>
          <a:ext cx="22225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682" name="Equation" r:id="rId7" imgW="127000" imgH="127000" progId="">
                  <p:embed/>
                </p:oleObj>
              </mc:Choice>
              <mc:Fallback>
                <p:oleObj name="Equation" r:id="rId7" imgW="127000" imgH="1270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5588" y="5260975"/>
                        <a:ext cx="222250" cy="22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50" name="Object 5"/>
          <p:cNvGraphicFramePr>
            <a:graphicFrameLocks noChangeAspect="1"/>
          </p:cNvGraphicFramePr>
          <p:nvPr/>
        </p:nvGraphicFramePr>
        <p:xfrm>
          <a:off x="7670800" y="6373813"/>
          <a:ext cx="2000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683" name="Equation" r:id="rId9" imgW="114300" imgH="165100" progId="">
                  <p:embed/>
                </p:oleObj>
              </mc:Choice>
              <mc:Fallback>
                <p:oleObj name="Equation" r:id="rId9" imgW="114300" imgH="1651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0800" y="6373813"/>
                        <a:ext cx="2000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51" name="Object 6"/>
          <p:cNvGraphicFramePr>
            <a:graphicFrameLocks noChangeAspect="1"/>
          </p:cNvGraphicFramePr>
          <p:nvPr/>
        </p:nvGraphicFramePr>
        <p:xfrm>
          <a:off x="7883525" y="5129213"/>
          <a:ext cx="200025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684" name="Equation" r:id="rId11" imgW="114300" imgH="127000" progId="">
                  <p:embed/>
                </p:oleObj>
              </mc:Choice>
              <mc:Fallback>
                <p:oleObj name="Equation" r:id="rId11" imgW="114300" imgH="1270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3525" y="5129213"/>
                        <a:ext cx="200025" cy="22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Connector 20"/>
          <p:cNvCxnSpPr/>
          <p:nvPr/>
        </p:nvCxnSpPr>
        <p:spPr>
          <a:xfrm rot="16200000" flipH="1">
            <a:off x="2832100" y="3506788"/>
            <a:ext cx="11811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422650" y="2916238"/>
            <a:ext cx="4038600" cy="158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422650" y="4097338"/>
            <a:ext cx="4038600" cy="158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 flipH="1" flipV="1">
            <a:off x="6869907" y="3507581"/>
            <a:ext cx="1181100" cy="158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656" name="Straight Connector 17"/>
          <p:cNvCxnSpPr>
            <a:cxnSpLocks noChangeShapeType="1"/>
          </p:cNvCxnSpPr>
          <p:nvPr/>
        </p:nvCxnSpPr>
        <p:spPr bwMode="auto">
          <a:xfrm>
            <a:off x="195263" y="3886200"/>
            <a:ext cx="3048000" cy="1588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000090"/>
                </a:solidFill>
                <a:latin typeface="Arial" charset="0"/>
                <a:ea typeface="Osaka" charset="0"/>
                <a:cs typeface="Arial" charset="0"/>
              </a:rPr>
              <a:t>Eigenvalue and Eigenfunction Errors</a:t>
            </a:r>
          </a:p>
        </p:txBody>
      </p:sp>
      <p:sp>
        <p:nvSpPr>
          <p:cNvPr id="113666" name="TextBox 14"/>
          <p:cNvSpPr txBox="1">
            <a:spLocks noChangeArrowheads="1"/>
          </p:cNvSpPr>
          <p:nvPr/>
        </p:nvSpPr>
        <p:spPr bwMode="auto">
          <a:xfrm>
            <a:off x="33338" y="173831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>
                <a:solidFill>
                  <a:srgbClr val="000090"/>
                </a:solidFill>
              </a:rPr>
              <a:t>		                 	          	 C</a:t>
            </a:r>
            <a:r>
              <a:rPr lang="en-US" baseline="30000">
                <a:solidFill>
                  <a:srgbClr val="000090"/>
                </a:solidFill>
              </a:rPr>
              <a:t>1</a:t>
            </a:r>
            <a:r>
              <a:rPr lang="en-US">
                <a:solidFill>
                  <a:srgbClr val="000090"/>
                </a:solidFill>
              </a:rPr>
              <a:t>-continuous functions (</a:t>
            </a:r>
            <a:r>
              <a:rPr lang="en-US" i="1">
                <a:solidFill>
                  <a:srgbClr val="000090"/>
                </a:solidFill>
              </a:rPr>
              <a:t>p</a:t>
            </a:r>
            <a:r>
              <a:rPr lang="en-US">
                <a:solidFill>
                  <a:srgbClr val="000090"/>
                </a:solidFill>
              </a:rPr>
              <a:t>=2)</a:t>
            </a:r>
          </a:p>
        </p:txBody>
      </p:sp>
      <p:graphicFrame>
        <p:nvGraphicFramePr>
          <p:cNvPr id="113667" name="Object 2"/>
          <p:cNvGraphicFramePr>
            <a:graphicFrameLocks noChangeAspect="1"/>
          </p:cNvGraphicFramePr>
          <p:nvPr/>
        </p:nvGraphicFramePr>
        <p:xfrm>
          <a:off x="5180013" y="3670300"/>
          <a:ext cx="303053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93" name="Equation" r:id="rId3" imgW="2146300" imgH="647700" progId="">
                  <p:embed/>
                </p:oleObj>
              </mc:Choice>
              <mc:Fallback>
                <p:oleObj name="Equation" r:id="rId3" imgW="2146300" imgH="6477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013" y="3670300"/>
                        <a:ext cx="303053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3668" name="Picture 11" descr="k2_all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720725"/>
            <a:ext cx="5299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71800" y="6260068"/>
            <a:ext cx="320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Hughes, Evans &amp; </a:t>
            </a:r>
            <a:r>
              <a:rPr lang="en-US" dirty="0" err="1" smtClean="0"/>
              <a:t>Reali</a:t>
            </a:r>
            <a:r>
              <a:rPr lang="en-US" dirty="0" smtClean="0"/>
              <a:t>, </a:t>
            </a:r>
            <a:r>
              <a:rPr lang="en-US" dirty="0" smtClean="0"/>
              <a:t>2014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000090"/>
                </a:solidFill>
                <a:latin typeface="Arial" charset="0"/>
                <a:ea typeface="Osaka" charset="0"/>
                <a:cs typeface="Arial" charset="0"/>
              </a:rPr>
              <a:t>Eigenvalue and Eigenfunction Errors</a:t>
            </a:r>
          </a:p>
        </p:txBody>
      </p:sp>
      <p:sp>
        <p:nvSpPr>
          <p:cNvPr id="114690" name="TextBox 14"/>
          <p:cNvSpPr txBox="1">
            <a:spLocks noChangeArrowheads="1"/>
          </p:cNvSpPr>
          <p:nvPr/>
        </p:nvSpPr>
        <p:spPr bwMode="auto">
          <a:xfrm>
            <a:off x="0" y="173831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>
                <a:solidFill>
                  <a:srgbClr val="000090"/>
                </a:solidFill>
              </a:rPr>
              <a:t>    C</a:t>
            </a:r>
            <a:r>
              <a:rPr lang="en-US" baseline="30000">
                <a:solidFill>
                  <a:srgbClr val="000090"/>
                </a:solidFill>
              </a:rPr>
              <a:t>0</a:t>
            </a:r>
            <a:r>
              <a:rPr lang="en-US">
                <a:solidFill>
                  <a:srgbClr val="000090"/>
                </a:solidFill>
              </a:rPr>
              <a:t>-continuous functions (</a:t>
            </a:r>
            <a:r>
              <a:rPr lang="en-US" i="1">
                <a:solidFill>
                  <a:srgbClr val="000090"/>
                </a:solidFill>
              </a:rPr>
              <a:t>p</a:t>
            </a:r>
            <a:r>
              <a:rPr lang="en-US">
                <a:solidFill>
                  <a:srgbClr val="000090"/>
                </a:solidFill>
              </a:rPr>
              <a:t>=2)    </a:t>
            </a:r>
            <a:r>
              <a:rPr lang="en-US" i="1">
                <a:solidFill>
                  <a:srgbClr val="000090"/>
                </a:solidFill>
              </a:rPr>
              <a:t>C</a:t>
            </a:r>
            <a:r>
              <a:rPr lang="en-US" baseline="30000">
                <a:solidFill>
                  <a:srgbClr val="000090"/>
                </a:solidFill>
              </a:rPr>
              <a:t>1</a:t>
            </a:r>
            <a:r>
              <a:rPr lang="en-US">
                <a:solidFill>
                  <a:srgbClr val="000090"/>
                </a:solidFill>
              </a:rPr>
              <a:t>-continuous functions (</a:t>
            </a:r>
            <a:r>
              <a:rPr lang="en-US" i="1">
                <a:solidFill>
                  <a:srgbClr val="000090"/>
                </a:solidFill>
              </a:rPr>
              <a:t>p</a:t>
            </a:r>
            <a:r>
              <a:rPr lang="en-US">
                <a:solidFill>
                  <a:srgbClr val="000090"/>
                </a:solidFill>
              </a:rPr>
              <a:t>=2)</a:t>
            </a:r>
          </a:p>
        </p:txBody>
      </p:sp>
      <p:graphicFrame>
        <p:nvGraphicFramePr>
          <p:cNvPr id="114691" name="Object 2"/>
          <p:cNvGraphicFramePr>
            <a:graphicFrameLocks noChangeAspect="1"/>
          </p:cNvGraphicFramePr>
          <p:nvPr/>
        </p:nvGraphicFramePr>
        <p:xfrm>
          <a:off x="5180013" y="3670300"/>
          <a:ext cx="303053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18" name="Equation" r:id="rId3" imgW="2146300" imgH="647700" progId="">
                  <p:embed/>
                </p:oleObj>
              </mc:Choice>
              <mc:Fallback>
                <p:oleObj name="Equation" r:id="rId3" imgW="2146300" imgH="6477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013" y="3670300"/>
                        <a:ext cx="303053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4692" name="Picture 17" descr="p2_all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1150" y="720725"/>
            <a:ext cx="5299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3" name="Picture 18" descr="k2_all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720725"/>
            <a:ext cx="5299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71800" y="6260068"/>
            <a:ext cx="320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Hugnes</a:t>
            </a:r>
            <a:r>
              <a:rPr lang="en-US" dirty="0" smtClean="0"/>
              <a:t>, Evans &amp; </a:t>
            </a:r>
            <a:r>
              <a:rPr lang="en-US" dirty="0" err="1" smtClean="0"/>
              <a:t>Reali</a:t>
            </a:r>
            <a:r>
              <a:rPr lang="en-US" dirty="0" smtClean="0"/>
              <a:t>, </a:t>
            </a:r>
            <a:r>
              <a:rPr lang="en-US" dirty="0" smtClean="0"/>
              <a:t>2014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000090"/>
                </a:solidFill>
                <a:latin typeface="Arial" charset="0"/>
                <a:ea typeface="Osaka" charset="0"/>
                <a:cs typeface="Arial" charset="0"/>
              </a:rPr>
              <a:t>Eigenvalue and Eigenfunction Errors</a:t>
            </a:r>
          </a:p>
        </p:txBody>
      </p:sp>
      <p:sp>
        <p:nvSpPr>
          <p:cNvPr id="115714" name="TextBox 14"/>
          <p:cNvSpPr txBox="1">
            <a:spLocks noChangeArrowheads="1"/>
          </p:cNvSpPr>
          <p:nvPr/>
        </p:nvSpPr>
        <p:spPr bwMode="auto">
          <a:xfrm>
            <a:off x="0" y="173831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>
                <a:solidFill>
                  <a:srgbClr val="000090"/>
                </a:solidFill>
              </a:rPr>
              <a:t>    C</a:t>
            </a:r>
            <a:r>
              <a:rPr lang="en-US" baseline="30000">
                <a:solidFill>
                  <a:srgbClr val="000090"/>
                </a:solidFill>
              </a:rPr>
              <a:t>0</a:t>
            </a:r>
            <a:r>
              <a:rPr lang="en-US">
                <a:solidFill>
                  <a:srgbClr val="000090"/>
                </a:solidFill>
              </a:rPr>
              <a:t>-continuous functions (</a:t>
            </a:r>
            <a:r>
              <a:rPr lang="en-US" i="1">
                <a:solidFill>
                  <a:srgbClr val="000090"/>
                </a:solidFill>
              </a:rPr>
              <a:t>p</a:t>
            </a:r>
            <a:r>
              <a:rPr lang="en-US">
                <a:solidFill>
                  <a:srgbClr val="000090"/>
                </a:solidFill>
              </a:rPr>
              <a:t>=2)    </a:t>
            </a:r>
            <a:r>
              <a:rPr lang="en-US" i="1">
                <a:solidFill>
                  <a:srgbClr val="000090"/>
                </a:solidFill>
              </a:rPr>
              <a:t>C</a:t>
            </a:r>
            <a:r>
              <a:rPr lang="en-US" baseline="30000">
                <a:solidFill>
                  <a:srgbClr val="000090"/>
                </a:solidFill>
              </a:rPr>
              <a:t>1</a:t>
            </a:r>
            <a:r>
              <a:rPr lang="en-US">
                <a:solidFill>
                  <a:srgbClr val="000090"/>
                </a:solidFill>
              </a:rPr>
              <a:t>-continuous functions (</a:t>
            </a:r>
            <a:r>
              <a:rPr lang="en-US" i="1">
                <a:solidFill>
                  <a:srgbClr val="000090"/>
                </a:solidFill>
              </a:rPr>
              <a:t>p</a:t>
            </a:r>
            <a:r>
              <a:rPr lang="en-US">
                <a:solidFill>
                  <a:srgbClr val="000090"/>
                </a:solidFill>
              </a:rPr>
              <a:t>=2)</a:t>
            </a:r>
          </a:p>
        </p:txBody>
      </p:sp>
      <p:graphicFrame>
        <p:nvGraphicFramePr>
          <p:cNvPr id="115715" name="Object 2"/>
          <p:cNvGraphicFramePr>
            <a:graphicFrameLocks noChangeAspect="1"/>
          </p:cNvGraphicFramePr>
          <p:nvPr/>
        </p:nvGraphicFramePr>
        <p:xfrm>
          <a:off x="5180013" y="3670300"/>
          <a:ext cx="303053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42" name="Equation" r:id="rId3" imgW="2146300" imgH="647700" progId="">
                  <p:embed/>
                </p:oleObj>
              </mc:Choice>
              <mc:Fallback>
                <p:oleObj name="Equation" r:id="rId3" imgW="2146300" imgH="6477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013" y="3670300"/>
                        <a:ext cx="303053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5716" name="Picture 8" descr="L2_p2_approx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675" y="711200"/>
            <a:ext cx="5299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7" name="Picture 9" descr="L2_k2_approx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719138"/>
            <a:ext cx="5299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71800" y="6260068"/>
            <a:ext cx="320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Hughes, Evans &amp; </a:t>
            </a:r>
            <a:r>
              <a:rPr lang="en-US" dirty="0" err="1" smtClean="0"/>
              <a:t>Reali</a:t>
            </a:r>
            <a:r>
              <a:rPr lang="en-US" dirty="0" smtClean="0"/>
              <a:t>, </a:t>
            </a:r>
            <a:r>
              <a:rPr lang="en-US" dirty="0" smtClean="0"/>
              <a:t>2014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NASA Aluminum Testbed Cylinder (ATC)</a:t>
            </a:r>
            <a:endParaRPr lang="en-US"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83970" name="Rectangle 5"/>
          <p:cNvSpPr>
            <a:spLocks noChangeArrowheads="1"/>
          </p:cNvSpPr>
          <p:nvPr/>
        </p:nvSpPr>
        <p:spPr bwMode="auto">
          <a:xfrm>
            <a:off x="7834313" y="32004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2400"/>
          </a:p>
        </p:txBody>
      </p:sp>
      <p:pic>
        <p:nvPicPr>
          <p:cNvPr id="83971" name="Picture 6" descr="ATC_sk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743200"/>
            <a:ext cx="4365625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2" name="Rectangle 7"/>
          <p:cNvSpPr>
            <a:spLocks noChangeArrowheads="1"/>
          </p:cNvSpPr>
          <p:nvPr/>
        </p:nvSpPr>
        <p:spPr bwMode="auto">
          <a:xfrm>
            <a:off x="6780213" y="15271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2400"/>
          </a:p>
        </p:txBody>
      </p:sp>
      <p:pic>
        <p:nvPicPr>
          <p:cNvPr id="83973" name="Picture 8" descr="ATC_fra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33675"/>
            <a:ext cx="35496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000090"/>
                </a:solidFill>
                <a:latin typeface="Arial" charset="0"/>
                <a:ea typeface="Osaka" charset="0"/>
                <a:cs typeface="Arial" charset="0"/>
              </a:rPr>
              <a:t>Eigenvalue and Eigenfunction Errors</a:t>
            </a:r>
          </a:p>
        </p:txBody>
      </p:sp>
      <p:sp>
        <p:nvSpPr>
          <p:cNvPr id="116738" name="TextBox 14"/>
          <p:cNvSpPr txBox="1">
            <a:spLocks noChangeArrowheads="1"/>
          </p:cNvSpPr>
          <p:nvPr/>
        </p:nvSpPr>
        <p:spPr bwMode="auto">
          <a:xfrm>
            <a:off x="-76200" y="173831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>
                <a:solidFill>
                  <a:srgbClr val="000090"/>
                </a:solidFill>
              </a:rPr>
              <a:t>     C</a:t>
            </a:r>
            <a:r>
              <a:rPr lang="en-US" baseline="30000">
                <a:solidFill>
                  <a:srgbClr val="000090"/>
                </a:solidFill>
              </a:rPr>
              <a:t>0</a:t>
            </a:r>
            <a:r>
              <a:rPr lang="en-US">
                <a:solidFill>
                  <a:srgbClr val="000090"/>
                </a:solidFill>
              </a:rPr>
              <a:t>-continuous functions (</a:t>
            </a:r>
            <a:r>
              <a:rPr lang="en-US" i="1">
                <a:solidFill>
                  <a:srgbClr val="000090"/>
                </a:solidFill>
              </a:rPr>
              <a:t>p</a:t>
            </a:r>
            <a:r>
              <a:rPr lang="en-US">
                <a:solidFill>
                  <a:srgbClr val="000090"/>
                </a:solidFill>
              </a:rPr>
              <a:t>=3)    </a:t>
            </a:r>
            <a:r>
              <a:rPr lang="en-US" i="1">
                <a:solidFill>
                  <a:srgbClr val="000090"/>
                </a:solidFill>
              </a:rPr>
              <a:t>C</a:t>
            </a:r>
            <a:r>
              <a:rPr lang="en-US" baseline="30000">
                <a:solidFill>
                  <a:srgbClr val="000090"/>
                </a:solidFill>
              </a:rPr>
              <a:t>2</a:t>
            </a:r>
            <a:r>
              <a:rPr lang="en-US">
                <a:solidFill>
                  <a:srgbClr val="000090"/>
                </a:solidFill>
              </a:rPr>
              <a:t>-continuous functions (</a:t>
            </a:r>
            <a:r>
              <a:rPr lang="en-US" i="1">
                <a:solidFill>
                  <a:srgbClr val="000090"/>
                </a:solidFill>
              </a:rPr>
              <a:t>p</a:t>
            </a:r>
            <a:r>
              <a:rPr lang="en-US">
                <a:solidFill>
                  <a:srgbClr val="000090"/>
                </a:solidFill>
              </a:rPr>
              <a:t>=3)</a:t>
            </a:r>
          </a:p>
        </p:txBody>
      </p:sp>
      <p:graphicFrame>
        <p:nvGraphicFramePr>
          <p:cNvPr id="116739" name="Object 2"/>
          <p:cNvGraphicFramePr>
            <a:graphicFrameLocks noChangeAspect="1"/>
          </p:cNvGraphicFramePr>
          <p:nvPr/>
        </p:nvGraphicFramePr>
        <p:xfrm>
          <a:off x="5180013" y="3670300"/>
          <a:ext cx="303053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67" name="Equation" r:id="rId3" imgW="2146300" imgH="647700" progId="Equation.3">
                  <p:embed/>
                </p:oleObj>
              </mc:Choice>
              <mc:Fallback>
                <p:oleObj name="Equation" r:id="rId3" imgW="2146300" imgH="647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013" y="3670300"/>
                        <a:ext cx="303053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6740" name="Picture 16" descr="k3_all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10688"/>
            <a:ext cx="5299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1" name="Picture 17" descr="p3_all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6388" y="717550"/>
            <a:ext cx="52990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71800" y="6260068"/>
            <a:ext cx="320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Hughes, Evans &amp; </a:t>
            </a:r>
            <a:r>
              <a:rPr lang="en-US" dirty="0" err="1" smtClean="0"/>
              <a:t>Reali</a:t>
            </a:r>
            <a:r>
              <a:rPr lang="en-US" dirty="0" smtClean="0"/>
              <a:t>, </a:t>
            </a:r>
            <a:r>
              <a:rPr lang="en-US" dirty="0" smtClean="0"/>
              <a:t>2014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000090"/>
                </a:solidFill>
                <a:latin typeface="Arial" charset="0"/>
                <a:ea typeface="Osaka" charset="0"/>
                <a:cs typeface="Arial" charset="0"/>
              </a:rPr>
              <a:t>Eigenvalue and Eigenfunction Errors</a:t>
            </a:r>
          </a:p>
        </p:txBody>
      </p:sp>
      <p:sp>
        <p:nvSpPr>
          <p:cNvPr id="117762" name="TextBox 14"/>
          <p:cNvSpPr txBox="1">
            <a:spLocks noChangeArrowheads="1"/>
          </p:cNvSpPr>
          <p:nvPr/>
        </p:nvSpPr>
        <p:spPr bwMode="auto">
          <a:xfrm>
            <a:off x="0" y="173831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>
                <a:solidFill>
                  <a:srgbClr val="000090"/>
                </a:solidFill>
              </a:rPr>
              <a:t>    C</a:t>
            </a:r>
            <a:r>
              <a:rPr lang="en-US" baseline="30000">
                <a:solidFill>
                  <a:srgbClr val="000090"/>
                </a:solidFill>
              </a:rPr>
              <a:t>0</a:t>
            </a:r>
            <a:r>
              <a:rPr lang="en-US">
                <a:solidFill>
                  <a:srgbClr val="000090"/>
                </a:solidFill>
              </a:rPr>
              <a:t>-continuous functions (</a:t>
            </a:r>
            <a:r>
              <a:rPr lang="en-US" i="1">
                <a:solidFill>
                  <a:srgbClr val="000090"/>
                </a:solidFill>
              </a:rPr>
              <a:t>p</a:t>
            </a:r>
            <a:r>
              <a:rPr lang="en-US">
                <a:solidFill>
                  <a:srgbClr val="000090"/>
                </a:solidFill>
              </a:rPr>
              <a:t>=4)    </a:t>
            </a:r>
            <a:r>
              <a:rPr lang="en-US" i="1">
                <a:solidFill>
                  <a:srgbClr val="000090"/>
                </a:solidFill>
              </a:rPr>
              <a:t>C</a:t>
            </a:r>
            <a:r>
              <a:rPr lang="en-US" baseline="30000">
                <a:solidFill>
                  <a:srgbClr val="000090"/>
                </a:solidFill>
              </a:rPr>
              <a:t>3</a:t>
            </a:r>
            <a:r>
              <a:rPr lang="en-US">
                <a:solidFill>
                  <a:srgbClr val="000090"/>
                </a:solidFill>
              </a:rPr>
              <a:t>-continuous functions (</a:t>
            </a:r>
            <a:r>
              <a:rPr lang="en-US" i="1">
                <a:solidFill>
                  <a:srgbClr val="000090"/>
                </a:solidFill>
              </a:rPr>
              <a:t>p</a:t>
            </a:r>
            <a:r>
              <a:rPr lang="en-US">
                <a:solidFill>
                  <a:srgbClr val="000090"/>
                </a:solidFill>
              </a:rPr>
              <a:t>=4)</a:t>
            </a:r>
          </a:p>
        </p:txBody>
      </p:sp>
      <p:graphicFrame>
        <p:nvGraphicFramePr>
          <p:cNvPr id="117763" name="Object 2"/>
          <p:cNvGraphicFramePr>
            <a:graphicFrameLocks noChangeAspect="1"/>
          </p:cNvGraphicFramePr>
          <p:nvPr/>
        </p:nvGraphicFramePr>
        <p:xfrm>
          <a:off x="5180013" y="3670300"/>
          <a:ext cx="303053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90" name="Equation" r:id="rId3" imgW="2146300" imgH="647700" progId="">
                  <p:embed/>
                </p:oleObj>
              </mc:Choice>
              <mc:Fallback>
                <p:oleObj name="Equation" r:id="rId3" imgW="2146300" imgH="6477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013" y="3670300"/>
                        <a:ext cx="303053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7764" name="Picture 13" descr="k4_all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75" y="719138"/>
            <a:ext cx="5299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5" name="Picture 15" descr="p4_all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213" y="719138"/>
            <a:ext cx="52990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71800" y="6260068"/>
            <a:ext cx="320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Hughes, Evans &amp; </a:t>
            </a:r>
            <a:r>
              <a:rPr lang="en-US" dirty="0" err="1" smtClean="0"/>
              <a:t>Reali</a:t>
            </a:r>
            <a:r>
              <a:rPr lang="en-US" dirty="0" smtClean="0"/>
              <a:t>, </a:t>
            </a:r>
            <a:r>
              <a:rPr lang="en-US" dirty="0" smtClean="0"/>
              <a:t>2014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Box 14"/>
          <p:cNvSpPr txBox="1">
            <a:spLocks noChangeArrowheads="1"/>
          </p:cNvSpPr>
          <p:nvPr/>
        </p:nvSpPr>
        <p:spPr bwMode="auto">
          <a:xfrm>
            <a:off x="0" y="152400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000090"/>
                </a:solidFill>
              </a:rPr>
              <a:t>    C</a:t>
            </a:r>
            <a:r>
              <a:rPr lang="en-US" baseline="30000" dirty="0">
                <a:solidFill>
                  <a:srgbClr val="000090"/>
                </a:solidFill>
              </a:rPr>
              <a:t>0</a:t>
            </a:r>
            <a:r>
              <a:rPr lang="en-US" dirty="0">
                <a:solidFill>
                  <a:srgbClr val="000090"/>
                </a:solidFill>
              </a:rPr>
              <a:t>-continuous functions (</a:t>
            </a:r>
            <a:r>
              <a:rPr lang="en-US" i="1" dirty="0">
                <a:solidFill>
                  <a:srgbClr val="000090"/>
                </a:solidFill>
              </a:rPr>
              <a:t>p</a:t>
            </a:r>
            <a:r>
              <a:rPr lang="en-US" dirty="0">
                <a:solidFill>
                  <a:srgbClr val="000090"/>
                </a:solidFill>
              </a:rPr>
              <a:t>=4)    </a:t>
            </a:r>
            <a:r>
              <a:rPr lang="en-US" i="1" dirty="0">
                <a:solidFill>
                  <a:srgbClr val="000090"/>
                </a:solidFill>
              </a:rPr>
              <a:t>C</a:t>
            </a:r>
            <a:r>
              <a:rPr lang="en-US" baseline="30000" dirty="0">
                <a:solidFill>
                  <a:srgbClr val="000090"/>
                </a:solidFill>
              </a:rPr>
              <a:t>3</a:t>
            </a:r>
            <a:r>
              <a:rPr lang="en-US" dirty="0">
                <a:solidFill>
                  <a:srgbClr val="000090"/>
                </a:solidFill>
              </a:rPr>
              <a:t>-continuous functions (</a:t>
            </a:r>
            <a:r>
              <a:rPr lang="en-US" i="1" dirty="0">
                <a:solidFill>
                  <a:srgbClr val="000090"/>
                </a:solidFill>
              </a:rPr>
              <a:t>p</a:t>
            </a:r>
            <a:r>
              <a:rPr lang="en-US" dirty="0">
                <a:solidFill>
                  <a:srgbClr val="000090"/>
                </a:solidFill>
              </a:rPr>
              <a:t>=4)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1800" y="6260068"/>
            <a:ext cx="320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Hughes, Evans &amp; </a:t>
            </a:r>
            <a:r>
              <a:rPr lang="en-US" dirty="0" err="1" smtClean="0"/>
              <a:t>Reali</a:t>
            </a:r>
            <a:r>
              <a:rPr lang="en-US" dirty="0" smtClean="0"/>
              <a:t>, </a:t>
            </a:r>
            <a:r>
              <a:rPr lang="en-US" dirty="0" smtClean="0"/>
              <a:t>2014</a:t>
            </a:r>
            <a:endParaRPr lang="en-US" dirty="0"/>
          </a:p>
        </p:txBody>
      </p:sp>
      <p:pic>
        <p:nvPicPr>
          <p:cNvPr id="3" name="Picture 2" descr="Screen Shot 2014-10-23 at 8.23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712305"/>
            <a:ext cx="4536725" cy="5508881"/>
          </a:xfrm>
          <a:prstGeom prst="rect">
            <a:avLst/>
          </a:prstGeom>
        </p:spPr>
      </p:pic>
      <p:pic>
        <p:nvPicPr>
          <p:cNvPr id="4" name="Picture 3" descr="Screen Shot 2014-10-23 at 8.23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2" y="762000"/>
            <a:ext cx="4301504" cy="526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223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200" dirty="0" smtClean="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Wave Propagation</a:t>
            </a:r>
            <a:r>
              <a:rPr lang="en-US" sz="4200" dirty="0" smtClean="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 </a:t>
            </a:r>
            <a:r>
              <a:rPr lang="en-US" sz="4200" dirty="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Analysis</a:t>
            </a:r>
            <a:endParaRPr lang="en-US" sz="3600" dirty="0">
              <a:latin typeface="Arial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2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Wave Propagation in an Infinite Domain</a:t>
            </a:r>
            <a:endParaRPr lang="en-US">
              <a:latin typeface="Arial" charset="0"/>
              <a:ea typeface="Osaka" charset="0"/>
              <a:cs typeface="Osaka" charset="0"/>
            </a:endParaRPr>
          </a:p>
        </p:txBody>
      </p:sp>
      <p:graphicFrame>
        <p:nvGraphicFramePr>
          <p:cNvPr id="208898" name="Object 2"/>
          <p:cNvGraphicFramePr>
            <a:graphicFrameLocks noChangeAspect="1"/>
          </p:cNvGraphicFramePr>
          <p:nvPr/>
        </p:nvGraphicFramePr>
        <p:xfrm>
          <a:off x="2044700" y="1676400"/>
          <a:ext cx="5054600" cy="324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588" name="Equation" r:id="rId4" imgW="2133600" imgH="1371600" progId="Equation.DSMT4">
                  <p:embed/>
                </p:oleObj>
              </mc:Choice>
              <mc:Fallback>
                <p:oleObj name="Equation" r:id="rId4" imgW="213360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4700" y="1676400"/>
                        <a:ext cx="5054600" cy="324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889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4191000"/>
            <a:ext cx="5084763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aphicFrame>
        <p:nvGraphicFramePr>
          <p:cNvPr id="208900" name="Object 3"/>
          <p:cNvGraphicFramePr>
            <a:graphicFrameLocks noChangeAspect="1"/>
          </p:cNvGraphicFramePr>
          <p:nvPr/>
        </p:nvGraphicFramePr>
        <p:xfrm>
          <a:off x="3408363" y="4638675"/>
          <a:ext cx="13335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589" name="Equation" r:id="rId7" imgW="800100" imgH="215900" progId="Equation.DSMT4">
                  <p:embed/>
                </p:oleObj>
              </mc:Choice>
              <mc:Fallback>
                <p:oleObj name="Equation" r:id="rId7" imgW="800100" imgH="215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8363" y="4638675"/>
                        <a:ext cx="13335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01" name="Object 4"/>
          <p:cNvGraphicFramePr>
            <a:graphicFrameLocks noChangeAspect="1"/>
          </p:cNvGraphicFramePr>
          <p:nvPr/>
        </p:nvGraphicFramePr>
        <p:xfrm>
          <a:off x="2351088" y="5334000"/>
          <a:ext cx="118268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590" name="Equation" r:id="rId9" imgW="673100" imgH="177800" progId="Equation.3">
                  <p:embed/>
                </p:oleObj>
              </mc:Choice>
              <mc:Fallback>
                <p:oleObj name="Equation" r:id="rId9" imgW="673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5334000"/>
                        <a:ext cx="1182687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902" name="Line 7"/>
          <p:cNvSpPr>
            <a:spLocks noChangeShapeType="1"/>
          </p:cNvSpPr>
          <p:nvPr/>
        </p:nvSpPr>
        <p:spPr bwMode="auto">
          <a:xfrm>
            <a:off x="4724400" y="47244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903" name="Line 9"/>
          <p:cNvSpPr>
            <a:spLocks noChangeShapeType="1"/>
          </p:cNvSpPr>
          <p:nvPr/>
        </p:nvSpPr>
        <p:spPr bwMode="auto">
          <a:xfrm>
            <a:off x="4572000" y="5105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555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Duality Principle</a:t>
            </a:r>
            <a:endParaRPr lang="en-US"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2109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Osaka" charset="0"/>
                <a:cs typeface="Osaka" charset="0"/>
              </a:rPr>
              <a:t>Frequency errors in </a:t>
            </a:r>
            <a:r>
              <a:rPr lang="en-US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vibrations</a:t>
            </a:r>
            <a:r>
              <a:rPr lang="en-US">
                <a:latin typeface="Arial" charset="0"/>
                <a:ea typeface="Osaka" charset="0"/>
                <a:cs typeface="Osaka" charset="0"/>
              </a:rPr>
              <a:t> and phase errors in </a:t>
            </a:r>
            <a:r>
              <a:rPr lang="en-US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wave propagation</a:t>
            </a:r>
            <a:r>
              <a:rPr lang="en-US">
                <a:latin typeface="Arial" charset="0"/>
                <a:ea typeface="Osaka" charset="0"/>
                <a:cs typeface="Osaka" charset="0"/>
              </a:rPr>
              <a:t> are related by a change of variables:</a:t>
            </a:r>
          </a:p>
          <a:p>
            <a:pPr lvl="1" eaLnBrk="1" hangingPunct="1">
              <a:buFontTx/>
              <a:buNone/>
            </a:pPr>
            <a:endParaRPr lang="en-US">
              <a:latin typeface="Arial" charset="0"/>
              <a:ea typeface="Osaka" charset="0"/>
              <a:cs typeface="Osaka" charset="0"/>
            </a:endParaRPr>
          </a:p>
          <a:p>
            <a:pPr lvl="1" eaLnBrk="1" hangingPunct="1"/>
            <a:endParaRPr lang="en-US">
              <a:latin typeface="Arial" charset="0"/>
              <a:ea typeface="Osaka" charset="0"/>
              <a:cs typeface="Osaka" charset="0"/>
            </a:endParaRPr>
          </a:p>
        </p:txBody>
      </p:sp>
      <p:graphicFrame>
        <p:nvGraphicFramePr>
          <p:cNvPr id="210947" name="Object 2"/>
          <p:cNvGraphicFramePr>
            <a:graphicFrameLocks noChangeAspect="1"/>
          </p:cNvGraphicFramePr>
          <p:nvPr/>
        </p:nvGraphicFramePr>
        <p:xfrm>
          <a:off x="2897188" y="3886200"/>
          <a:ext cx="357981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473" name="Equation" r:id="rId4" imgW="977900" imgH="203200" progId="Equation.DSMT4">
                  <p:embed/>
                </p:oleObj>
              </mc:Choice>
              <mc:Fallback>
                <p:oleObj name="Equation" r:id="rId4" imgW="9779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8" y="3886200"/>
                        <a:ext cx="3579812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48" name="Object 3"/>
          <p:cNvGraphicFramePr>
            <a:graphicFrameLocks noChangeAspect="1"/>
          </p:cNvGraphicFramePr>
          <p:nvPr/>
        </p:nvGraphicFramePr>
        <p:xfrm>
          <a:off x="2590800" y="4800600"/>
          <a:ext cx="388937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474" name="Equation" r:id="rId6" imgW="1066800" imgH="203200" progId="Equation.3">
                  <p:embed/>
                </p:oleObj>
              </mc:Choice>
              <mc:Fallback>
                <p:oleObj name="Equation" r:id="rId6" imgW="1066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800600"/>
                        <a:ext cx="388937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4732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838200"/>
          </a:xfrm>
        </p:spPr>
        <p:txBody>
          <a:bodyPr/>
          <a:lstStyle/>
          <a:p>
            <a:pPr eaLnBrk="1" hangingPunct="1"/>
            <a:r>
              <a:rPr lang="en-US" sz="360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Duality of Frequency and Phase Errors</a:t>
            </a:r>
            <a:endParaRPr lang="en-US"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212994" name="Picture 3" descr="nurbs_vs_FEM_clean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574088" cy="512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2995" name="Rectangle 4"/>
          <p:cNvSpPr>
            <a:spLocks noChangeArrowheads="1"/>
          </p:cNvSpPr>
          <p:nvPr/>
        </p:nvSpPr>
        <p:spPr bwMode="auto">
          <a:xfrm>
            <a:off x="8807450" y="2819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i="1">
                <a:solidFill>
                  <a:schemeClr val="accent2"/>
                </a:solidFill>
                <a:latin typeface="Times" charset="0"/>
              </a:rPr>
              <a:t>p</a:t>
            </a:r>
            <a:endParaRPr lang="en-US" sz="2400">
              <a:latin typeface="Times" charset="0"/>
            </a:endParaRPr>
          </a:p>
        </p:txBody>
      </p:sp>
      <p:sp>
        <p:nvSpPr>
          <p:cNvPr id="212996" name="Rectangle 5"/>
          <p:cNvSpPr>
            <a:spLocks noChangeArrowheads="1"/>
          </p:cNvSpPr>
          <p:nvPr/>
        </p:nvSpPr>
        <p:spPr bwMode="auto">
          <a:xfrm>
            <a:off x="8824913" y="5638800"/>
            <a:ext cx="319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i="1">
                <a:solidFill>
                  <a:schemeClr val="accent2"/>
                </a:solidFill>
                <a:latin typeface="Times" charset="0"/>
              </a:rPr>
              <a:t>k</a:t>
            </a:r>
          </a:p>
        </p:txBody>
      </p:sp>
      <p:cxnSp>
        <p:nvCxnSpPr>
          <p:cNvPr id="212997" name="AutoShape 6"/>
          <p:cNvCxnSpPr>
            <a:cxnSpLocks noChangeShapeType="1"/>
          </p:cNvCxnSpPr>
          <p:nvPr/>
        </p:nvCxnSpPr>
        <p:spPr bwMode="auto">
          <a:xfrm flipV="1">
            <a:off x="8839200" y="1600200"/>
            <a:ext cx="1588" cy="2667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2998" name="AutoShape 7"/>
          <p:cNvCxnSpPr>
            <a:cxnSpLocks noChangeShapeType="1"/>
          </p:cNvCxnSpPr>
          <p:nvPr/>
        </p:nvCxnSpPr>
        <p:spPr bwMode="auto">
          <a:xfrm>
            <a:off x="8839200" y="5410200"/>
            <a:ext cx="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2999" name="Rectangle 8"/>
          <p:cNvSpPr>
            <a:spLocks noChangeArrowheads="1"/>
          </p:cNvSpPr>
          <p:nvPr/>
        </p:nvSpPr>
        <p:spPr bwMode="auto">
          <a:xfrm>
            <a:off x="7527925" y="-20638"/>
            <a:ext cx="184150" cy="45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2400"/>
          </a:p>
        </p:txBody>
      </p:sp>
      <p:sp>
        <p:nvSpPr>
          <p:cNvPr id="213000" name="Rectangle 9"/>
          <p:cNvSpPr>
            <a:spLocks noChangeArrowheads="1"/>
          </p:cNvSpPr>
          <p:nvPr/>
        </p:nvSpPr>
        <p:spPr bwMode="auto">
          <a:xfrm>
            <a:off x="679450" y="1936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2400"/>
          </a:p>
        </p:txBody>
      </p:sp>
      <p:pic>
        <p:nvPicPr>
          <p:cNvPr id="213001" name="Picture 10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2700338" cy="21383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3002" name="Object 2"/>
          <p:cNvGraphicFramePr>
            <a:graphicFrameLocks noChangeAspect="1"/>
          </p:cNvGraphicFramePr>
          <p:nvPr/>
        </p:nvGraphicFramePr>
        <p:xfrm>
          <a:off x="1219200" y="4343400"/>
          <a:ext cx="388937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775" name="Equation" r:id="rId6" imgW="1066800" imgH="203200" progId="Equation.DSMT4">
                  <p:embed/>
                </p:oleObj>
              </mc:Choice>
              <mc:Fallback>
                <p:oleObj name="Equation" r:id="rId6" imgW="10668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343400"/>
                        <a:ext cx="388937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003" name="Object 3"/>
          <p:cNvGraphicFramePr>
            <a:graphicFrameLocks noChangeAspect="1"/>
          </p:cNvGraphicFramePr>
          <p:nvPr/>
        </p:nvGraphicFramePr>
        <p:xfrm>
          <a:off x="3886200" y="1828800"/>
          <a:ext cx="3579813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776" name="Equation" r:id="rId8" imgW="977900" imgH="203200" progId="Equation.DSMT4">
                  <p:embed/>
                </p:oleObj>
              </mc:Choice>
              <mc:Fallback>
                <p:oleObj name="Equation" r:id="rId8" imgW="9779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828800"/>
                        <a:ext cx="3579813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3004" name="Line 20"/>
          <p:cNvSpPr>
            <a:spLocks noChangeShapeType="1"/>
          </p:cNvSpPr>
          <p:nvPr/>
        </p:nvSpPr>
        <p:spPr bwMode="auto">
          <a:xfrm>
            <a:off x="3200400" y="5105400"/>
            <a:ext cx="1219200" cy="1219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3005" name="Line 21"/>
          <p:cNvSpPr>
            <a:spLocks noChangeShapeType="1"/>
          </p:cNvSpPr>
          <p:nvPr/>
        </p:nvSpPr>
        <p:spPr bwMode="auto">
          <a:xfrm flipH="1">
            <a:off x="838200" y="2590800"/>
            <a:ext cx="4648200" cy="1066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3006" name="Oval 22"/>
          <p:cNvSpPr>
            <a:spLocks noChangeAspect="1" noChangeArrowheads="1"/>
          </p:cNvSpPr>
          <p:nvPr/>
        </p:nvSpPr>
        <p:spPr bwMode="auto">
          <a:xfrm>
            <a:off x="76200" y="3429000"/>
            <a:ext cx="731838" cy="73183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15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3007" name="Oval 23"/>
          <p:cNvSpPr>
            <a:spLocks noChangeAspect="1" noChangeArrowheads="1"/>
          </p:cNvSpPr>
          <p:nvPr/>
        </p:nvSpPr>
        <p:spPr bwMode="auto">
          <a:xfrm>
            <a:off x="4419600" y="6126163"/>
            <a:ext cx="731838" cy="731837"/>
          </a:xfrm>
          <a:prstGeom prst="ellipse">
            <a:avLst/>
          </a:prstGeom>
          <a:solidFill>
            <a:schemeClr val="bg1"/>
          </a:solidFill>
          <a:ln w="9525">
            <a:solidFill>
              <a:srgbClr val="FF15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13008" name="Object 4"/>
          <p:cNvGraphicFramePr>
            <a:graphicFrameLocks noChangeAspect="1"/>
          </p:cNvGraphicFramePr>
          <p:nvPr/>
        </p:nvGraphicFramePr>
        <p:xfrm>
          <a:off x="152400" y="3581400"/>
          <a:ext cx="65405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777" name="Equation" r:id="rId10" imgW="355600" imgH="190500" progId="Equation.DSMT4">
                  <p:embed/>
                </p:oleObj>
              </mc:Choice>
              <mc:Fallback>
                <p:oleObj name="Equation" r:id="rId10" imgW="3556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3581400"/>
                        <a:ext cx="654050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009" name="Object 5"/>
          <p:cNvGraphicFramePr>
            <a:graphicFrameLocks noChangeAspect="1"/>
          </p:cNvGraphicFramePr>
          <p:nvPr/>
        </p:nvGraphicFramePr>
        <p:xfrm>
          <a:off x="4514850" y="6094413"/>
          <a:ext cx="514350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778" name="Equation" r:id="rId12" imgW="279400" imgH="419100" progId="Equation.3">
                  <p:embed/>
                </p:oleObj>
              </mc:Choice>
              <mc:Fallback>
                <p:oleObj name="Equation" r:id="rId12" imgW="279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6094413"/>
                        <a:ext cx="514350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78523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Helmholtz Equation Phase Error</a:t>
            </a:r>
            <a:endParaRPr lang="en-US"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215042" name="Picture 3" descr="nurbs_vs_FEM_clea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574088" cy="512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3" name="Rectangle 4"/>
          <p:cNvSpPr>
            <a:spLocks noChangeArrowheads="1"/>
          </p:cNvSpPr>
          <p:nvPr/>
        </p:nvSpPr>
        <p:spPr bwMode="auto">
          <a:xfrm>
            <a:off x="8807450" y="2819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i="1">
                <a:solidFill>
                  <a:schemeClr val="accent2"/>
                </a:solidFill>
                <a:latin typeface="Times" charset="0"/>
              </a:rPr>
              <a:t>p</a:t>
            </a:r>
            <a:endParaRPr lang="en-US" sz="2400">
              <a:latin typeface="Times" charset="0"/>
            </a:endParaRPr>
          </a:p>
        </p:txBody>
      </p:sp>
      <p:sp>
        <p:nvSpPr>
          <p:cNvPr id="215044" name="Rectangle 5"/>
          <p:cNvSpPr>
            <a:spLocks noChangeArrowheads="1"/>
          </p:cNvSpPr>
          <p:nvPr/>
        </p:nvSpPr>
        <p:spPr bwMode="auto">
          <a:xfrm>
            <a:off x="8824913" y="5638800"/>
            <a:ext cx="319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i="1">
                <a:solidFill>
                  <a:schemeClr val="accent2"/>
                </a:solidFill>
                <a:latin typeface="Times" charset="0"/>
              </a:rPr>
              <a:t>k</a:t>
            </a:r>
          </a:p>
        </p:txBody>
      </p:sp>
      <p:cxnSp>
        <p:nvCxnSpPr>
          <p:cNvPr id="215045" name="AutoShape 6"/>
          <p:cNvCxnSpPr>
            <a:cxnSpLocks noChangeShapeType="1"/>
          </p:cNvCxnSpPr>
          <p:nvPr/>
        </p:nvCxnSpPr>
        <p:spPr bwMode="auto">
          <a:xfrm flipV="1">
            <a:off x="8839200" y="1600200"/>
            <a:ext cx="1588" cy="2667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046" name="AutoShape 7"/>
          <p:cNvCxnSpPr>
            <a:cxnSpLocks noChangeShapeType="1"/>
          </p:cNvCxnSpPr>
          <p:nvPr/>
        </p:nvCxnSpPr>
        <p:spPr bwMode="auto">
          <a:xfrm>
            <a:off x="8839200" y="5410200"/>
            <a:ext cx="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047" name="Rectangle 8"/>
          <p:cNvSpPr>
            <a:spLocks noChangeArrowheads="1"/>
          </p:cNvSpPr>
          <p:nvPr/>
        </p:nvSpPr>
        <p:spPr bwMode="auto">
          <a:xfrm>
            <a:off x="7527925" y="-20638"/>
            <a:ext cx="184150" cy="45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2400"/>
          </a:p>
        </p:txBody>
      </p:sp>
      <p:sp>
        <p:nvSpPr>
          <p:cNvPr id="215048" name="Rectangle 9"/>
          <p:cNvSpPr>
            <a:spLocks noChangeArrowheads="1"/>
          </p:cNvSpPr>
          <p:nvPr/>
        </p:nvSpPr>
        <p:spPr bwMode="auto">
          <a:xfrm>
            <a:off x="3581400" y="2940050"/>
            <a:ext cx="24796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600">
                <a:solidFill>
                  <a:srgbClr val="FF0000"/>
                </a:solidFill>
              </a:rPr>
              <a:t>Stopping bands</a:t>
            </a:r>
            <a:endParaRPr lang="en-US" sz="2400"/>
          </a:p>
        </p:txBody>
      </p:sp>
      <p:sp>
        <p:nvSpPr>
          <p:cNvPr id="215049" name="Line 10"/>
          <p:cNvSpPr>
            <a:spLocks noChangeShapeType="1"/>
          </p:cNvSpPr>
          <p:nvPr/>
        </p:nvSpPr>
        <p:spPr bwMode="auto">
          <a:xfrm>
            <a:off x="5943600" y="3429000"/>
            <a:ext cx="6858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050" name="Line 11"/>
          <p:cNvSpPr>
            <a:spLocks noChangeShapeType="1"/>
          </p:cNvSpPr>
          <p:nvPr/>
        </p:nvSpPr>
        <p:spPr bwMode="auto">
          <a:xfrm>
            <a:off x="4953000" y="3581400"/>
            <a:ext cx="9906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051" name="Line 13"/>
          <p:cNvSpPr>
            <a:spLocks noChangeShapeType="1"/>
          </p:cNvSpPr>
          <p:nvPr/>
        </p:nvSpPr>
        <p:spPr bwMode="auto">
          <a:xfrm>
            <a:off x="3886200" y="3581400"/>
            <a:ext cx="762000" cy="1981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052" name="Rectangle 14"/>
          <p:cNvSpPr>
            <a:spLocks noChangeArrowheads="1"/>
          </p:cNvSpPr>
          <p:nvPr/>
        </p:nvSpPr>
        <p:spPr bwMode="auto">
          <a:xfrm>
            <a:off x="914400" y="1651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2400"/>
          </a:p>
        </p:txBody>
      </p:sp>
      <p:pic>
        <p:nvPicPr>
          <p:cNvPr id="215053" name="Picture 1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2700338" cy="21383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1801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Helmholtz Equation Phase Error</a:t>
            </a:r>
            <a:endParaRPr lang="en-US"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217090" name="Picture 3" descr="nurbs_vs_FEM_clea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574088" cy="512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1" name="Rectangle 4"/>
          <p:cNvSpPr>
            <a:spLocks noChangeArrowheads="1"/>
          </p:cNvSpPr>
          <p:nvPr/>
        </p:nvSpPr>
        <p:spPr bwMode="auto">
          <a:xfrm>
            <a:off x="8807450" y="2819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i="1">
                <a:solidFill>
                  <a:schemeClr val="accent2"/>
                </a:solidFill>
                <a:latin typeface="Times" charset="0"/>
              </a:rPr>
              <a:t>p</a:t>
            </a:r>
            <a:endParaRPr lang="en-US" sz="2400">
              <a:latin typeface="Times" charset="0"/>
            </a:endParaRPr>
          </a:p>
        </p:txBody>
      </p:sp>
      <p:sp>
        <p:nvSpPr>
          <p:cNvPr id="217092" name="Rectangle 5"/>
          <p:cNvSpPr>
            <a:spLocks noChangeArrowheads="1"/>
          </p:cNvSpPr>
          <p:nvPr/>
        </p:nvSpPr>
        <p:spPr bwMode="auto">
          <a:xfrm>
            <a:off x="8824913" y="5638800"/>
            <a:ext cx="319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i="1">
                <a:solidFill>
                  <a:schemeClr val="accent2"/>
                </a:solidFill>
                <a:latin typeface="Times" charset="0"/>
              </a:rPr>
              <a:t>k</a:t>
            </a:r>
          </a:p>
        </p:txBody>
      </p:sp>
      <p:cxnSp>
        <p:nvCxnSpPr>
          <p:cNvPr id="217093" name="AutoShape 6"/>
          <p:cNvCxnSpPr>
            <a:cxnSpLocks noChangeShapeType="1"/>
          </p:cNvCxnSpPr>
          <p:nvPr/>
        </p:nvCxnSpPr>
        <p:spPr bwMode="auto">
          <a:xfrm flipV="1">
            <a:off x="8839200" y="1600200"/>
            <a:ext cx="1588" cy="2667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094" name="AutoShape 7"/>
          <p:cNvCxnSpPr>
            <a:cxnSpLocks noChangeShapeType="1"/>
          </p:cNvCxnSpPr>
          <p:nvPr/>
        </p:nvCxnSpPr>
        <p:spPr bwMode="auto">
          <a:xfrm>
            <a:off x="8839200" y="5410200"/>
            <a:ext cx="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095" name="Rectangle 8"/>
          <p:cNvSpPr>
            <a:spLocks noChangeArrowheads="1"/>
          </p:cNvSpPr>
          <p:nvPr/>
        </p:nvSpPr>
        <p:spPr bwMode="auto">
          <a:xfrm>
            <a:off x="7527925" y="-20638"/>
            <a:ext cx="184150" cy="45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2400"/>
          </a:p>
        </p:txBody>
      </p:sp>
      <p:sp>
        <p:nvSpPr>
          <p:cNvPr id="217096" name="Rectangle 9"/>
          <p:cNvSpPr>
            <a:spLocks noChangeArrowheads="1"/>
          </p:cNvSpPr>
          <p:nvPr/>
        </p:nvSpPr>
        <p:spPr bwMode="auto">
          <a:xfrm>
            <a:off x="3581400" y="2940050"/>
            <a:ext cx="24796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600">
                <a:solidFill>
                  <a:srgbClr val="FF0000"/>
                </a:solidFill>
              </a:rPr>
              <a:t>Stopping bands</a:t>
            </a:r>
            <a:endParaRPr lang="en-US" sz="2400"/>
          </a:p>
        </p:txBody>
      </p:sp>
      <p:sp>
        <p:nvSpPr>
          <p:cNvPr id="217097" name="Line 10"/>
          <p:cNvSpPr>
            <a:spLocks noChangeShapeType="1"/>
          </p:cNvSpPr>
          <p:nvPr/>
        </p:nvSpPr>
        <p:spPr bwMode="auto">
          <a:xfrm>
            <a:off x="5943600" y="3429000"/>
            <a:ext cx="6858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098" name="Line 11"/>
          <p:cNvSpPr>
            <a:spLocks noChangeShapeType="1"/>
          </p:cNvSpPr>
          <p:nvPr/>
        </p:nvSpPr>
        <p:spPr bwMode="auto">
          <a:xfrm>
            <a:off x="4953000" y="3581400"/>
            <a:ext cx="9906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099" name="Line 12"/>
          <p:cNvSpPr>
            <a:spLocks noChangeShapeType="1"/>
          </p:cNvSpPr>
          <p:nvPr/>
        </p:nvSpPr>
        <p:spPr bwMode="auto">
          <a:xfrm>
            <a:off x="3886200" y="3581400"/>
            <a:ext cx="762000" cy="1981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100" name="Rectangle 13"/>
          <p:cNvSpPr>
            <a:spLocks noChangeArrowheads="1"/>
          </p:cNvSpPr>
          <p:nvPr/>
        </p:nvSpPr>
        <p:spPr bwMode="auto">
          <a:xfrm>
            <a:off x="914400" y="1651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2400"/>
          </a:p>
        </p:txBody>
      </p:sp>
      <p:pic>
        <p:nvPicPr>
          <p:cNvPr id="217101" name="Picture 1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2700338" cy="21383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102" name="Rectangle 15"/>
          <p:cNvSpPr>
            <a:spLocks noChangeArrowheads="1"/>
          </p:cNvSpPr>
          <p:nvPr/>
        </p:nvSpPr>
        <p:spPr bwMode="auto">
          <a:xfrm>
            <a:off x="5486400" y="6248400"/>
            <a:ext cx="29384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600">
                <a:solidFill>
                  <a:srgbClr val="FF0000"/>
                </a:solidFill>
              </a:rPr>
              <a:t>No stopping bands</a:t>
            </a:r>
          </a:p>
        </p:txBody>
      </p:sp>
      <p:sp>
        <p:nvSpPr>
          <p:cNvPr id="217103" name="Line 16"/>
          <p:cNvSpPr>
            <a:spLocks noChangeShapeType="1"/>
          </p:cNvSpPr>
          <p:nvPr/>
        </p:nvSpPr>
        <p:spPr bwMode="auto">
          <a:xfrm flipH="1" flipV="1">
            <a:off x="8001000" y="5867400"/>
            <a:ext cx="533400" cy="609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352800"/>
            <a:ext cx="7772400" cy="1470025"/>
          </a:xfrm>
        </p:spPr>
        <p:txBody>
          <a:bodyPr/>
          <a:lstStyle/>
          <a:p>
            <a:pPr eaLnBrk="1" hangingPunct="1"/>
            <a:r>
              <a:rPr lang="en-US" sz="3600" dirty="0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rPr>
              <a:t>Helmholtz equation in 1D,</a:t>
            </a:r>
            <a:br>
              <a:rPr lang="en-US" sz="3600" dirty="0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rPr>
            </a:br>
            <a:r>
              <a:rPr lang="en-US" sz="3600" dirty="0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rPr>
              <a:t>Dirichlet</a:t>
            </a:r>
            <a:r>
              <a:rPr lang="en-US" sz="3600" dirty="0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rPr>
              <a:t> boundary conditions</a:t>
            </a:r>
            <a:br>
              <a:rPr lang="en-US" sz="3600" dirty="0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rPr>
            </a:br>
            <a:r>
              <a:rPr lang="en-US" sz="3600" dirty="0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rPr>
            </a:br>
            <a:r>
              <a:rPr lang="en-US" sz="3600" dirty="0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rPr>
              <a:t>(31 control points for </a:t>
            </a:r>
            <a:r>
              <a:rPr lang="en-US" sz="3600" i="1" dirty="0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rPr>
              <a:t>p</a:t>
            </a:r>
            <a:r>
              <a:rPr lang="en-US" sz="3600" dirty="0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rPr>
              <a:t> = 3)</a:t>
            </a:r>
            <a:endParaRPr lang="it-IT" sz="3600" dirty="0">
              <a:solidFill>
                <a:schemeClr val="tx1"/>
              </a:solidFill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219138" name="TextBox 1"/>
          <p:cNvSpPr txBox="1">
            <a:spLocks noChangeArrowheads="1"/>
          </p:cNvSpPr>
          <p:nvPr/>
        </p:nvSpPr>
        <p:spPr bwMode="auto">
          <a:xfrm>
            <a:off x="0" y="121920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4000" dirty="0">
                <a:solidFill>
                  <a:srgbClr val="000090"/>
                </a:solidFill>
              </a:rPr>
              <a:t>Wave </a:t>
            </a:r>
            <a:r>
              <a:rPr lang="en-US" sz="4000" dirty="0" smtClean="0">
                <a:solidFill>
                  <a:srgbClr val="000090"/>
                </a:solidFill>
              </a:rPr>
              <a:t>Propagation (</a:t>
            </a:r>
            <a:r>
              <a:rPr lang="en-US" sz="4000" dirty="0" err="1" smtClean="0">
                <a:solidFill>
                  <a:srgbClr val="000090"/>
                </a:solidFill>
              </a:rPr>
              <a:t>Leszek’s</a:t>
            </a:r>
            <a:r>
              <a:rPr lang="en-US" sz="4000" dirty="0" smtClean="0">
                <a:solidFill>
                  <a:srgbClr val="000090"/>
                </a:solidFill>
              </a:rPr>
              <a:t> problem)</a:t>
            </a:r>
            <a:endParaRPr lang="en-US" sz="4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6948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7" name="Picture 2" descr="frame_ge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8" y="965200"/>
            <a:ext cx="7080250" cy="551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8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NASA ATC Frame</a:t>
            </a:r>
            <a:endParaRPr lang="en-US">
              <a:latin typeface="Arial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-22225"/>
            <a:ext cx="8763000" cy="1470025"/>
          </a:xfrm>
        </p:spPr>
        <p:txBody>
          <a:bodyPr/>
          <a:lstStyle/>
          <a:p>
            <a:pPr eaLnBrk="1" hangingPunct="1"/>
            <a:r>
              <a:rPr lang="en-US" sz="4000" i="1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p</a:t>
            </a:r>
            <a:r>
              <a:rPr lang="en-US" sz="400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-method stopping bands for </a:t>
            </a:r>
            <a:r>
              <a:rPr lang="en-US" sz="4000" i="1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p </a:t>
            </a:r>
            <a:r>
              <a:rPr lang="en-US" sz="400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= 3</a:t>
            </a:r>
            <a:endParaRPr lang="it-IT"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22118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1447800"/>
            <a:ext cx="6938963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2137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-98425"/>
            <a:ext cx="8763000" cy="1470025"/>
          </a:xfrm>
        </p:spPr>
        <p:txBody>
          <a:bodyPr/>
          <a:lstStyle/>
          <a:p>
            <a:pPr eaLnBrk="1" hangingPunct="1"/>
            <a:r>
              <a:rPr lang="en-US" sz="4800" i="1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k </a:t>
            </a:r>
            <a:r>
              <a:rPr lang="en-US" sz="480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= 71; </a:t>
            </a:r>
            <a:r>
              <a:rPr lang="en-US" sz="4800" i="1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p </a:t>
            </a:r>
            <a:r>
              <a:rPr lang="en-US" sz="480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= 3</a:t>
            </a:r>
            <a:br>
              <a:rPr lang="en-US" sz="480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</a:br>
            <a:r>
              <a:rPr lang="en-US" sz="320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(inside the 2</a:t>
            </a:r>
            <a:r>
              <a:rPr lang="en-US" sz="3200" baseline="3000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nd</a:t>
            </a:r>
            <a:r>
              <a:rPr lang="en-US" sz="320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 </a:t>
            </a:r>
            <a:r>
              <a:rPr lang="en-US" sz="3200" i="1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p</a:t>
            </a:r>
            <a:r>
              <a:rPr lang="en-US" sz="320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-method</a:t>
            </a:r>
            <a:r>
              <a:rPr lang="en-US" sz="3200" i="1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 </a:t>
            </a:r>
            <a:r>
              <a:rPr lang="en-US" sz="320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stopping band)</a:t>
            </a:r>
            <a:endParaRPr lang="it-IT" sz="3200"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22323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1387475"/>
            <a:ext cx="6615113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29754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740690"/>
              </p:ext>
            </p:extLst>
          </p:nvPr>
        </p:nvGraphicFramePr>
        <p:xfrm>
          <a:off x="3550398" y="2025325"/>
          <a:ext cx="4761522" cy="1896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0181" name="Equation" r:id="rId3" imgW="1435100" imgH="571500" progId="Equation.DSMT4">
                  <p:embed/>
                </p:oleObj>
              </mc:Choice>
              <mc:Fallback>
                <p:oleObj name="Equation" r:id="rId3" imgW="14351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50398" y="2025325"/>
                        <a:ext cx="4761522" cy="1896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245898"/>
              </p:ext>
            </p:extLst>
          </p:nvPr>
        </p:nvGraphicFramePr>
        <p:xfrm>
          <a:off x="3550398" y="4836820"/>
          <a:ext cx="29083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0182" name="Equation" r:id="rId5" imgW="876300" imgH="203200" progId="Equation.3">
                  <p:embed/>
                </p:oleObj>
              </mc:Choice>
              <mc:Fallback>
                <p:oleObj name="Equation" r:id="rId5" imgW="876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50398" y="4836820"/>
                        <a:ext cx="29083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96742" y="2651424"/>
            <a:ext cx="28817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Model Problem: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40749" y="4864767"/>
            <a:ext cx="26482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Exact Solution:</a:t>
            </a:r>
            <a:endParaRPr lang="en-US" sz="3200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Wave Propagation in an Infinite Domain</a:t>
            </a:r>
            <a:endParaRPr lang="en-US">
              <a:latin typeface="Arial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969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0484" y="1396424"/>
            <a:ext cx="90570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As k grows, dispersion leads to a growth in error: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609600" y="283934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0" charset="0"/>
                <a:ea typeface="Osaka" pitchFamily="-110" charset="-128"/>
                <a:cs typeface="Osaka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0" charset="0"/>
                <a:ea typeface="Osaka" pitchFamily="-110" charset="-128"/>
                <a:cs typeface="Osaka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0" charset="0"/>
                <a:ea typeface="Osaka" pitchFamily="-110" charset="-128"/>
                <a:cs typeface="Osaka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0" charset="0"/>
                <a:ea typeface="Osaka" pitchFamily="-110" charset="-128"/>
                <a:cs typeface="Osaka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0" charset="0"/>
                <a:ea typeface="Osaka" pitchFamily="-110" charset="-128"/>
                <a:cs typeface="Osaka" pitchFamily="-11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0" charset="0"/>
                <a:ea typeface="Osaka" pitchFamily="-110" charset="-128"/>
                <a:cs typeface="Osaka" pitchFamily="-11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0" charset="0"/>
                <a:ea typeface="Osaka" pitchFamily="-110" charset="-128"/>
                <a:cs typeface="Osaka" pitchFamily="-11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0" charset="0"/>
                <a:ea typeface="Osaka" pitchFamily="-110" charset="-128"/>
                <a:cs typeface="Osaka" pitchFamily="-110" charset="-128"/>
              </a:defRPr>
            </a:lvl9pPr>
          </a:lstStyle>
          <a:p>
            <a:r>
              <a:rPr lang="en-US" smtClean="0"/>
              <a:t>Dispersion Error and Pollution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817407"/>
              </p:ext>
            </p:extLst>
          </p:nvPr>
        </p:nvGraphicFramePr>
        <p:xfrm>
          <a:off x="2209800" y="3124200"/>
          <a:ext cx="4556125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16" name="Equation" r:id="rId4" imgW="1371600" imgH="266700" progId="Equation.3">
                  <p:embed/>
                </p:oleObj>
              </mc:Choice>
              <mc:Fallback>
                <p:oleObj name="Equation" r:id="rId4" imgW="1371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9800" y="3124200"/>
                        <a:ext cx="4556125" cy="88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038600"/>
            <a:ext cx="5084763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847479"/>
              </p:ext>
            </p:extLst>
          </p:nvPr>
        </p:nvGraphicFramePr>
        <p:xfrm>
          <a:off x="3284538" y="4486275"/>
          <a:ext cx="13335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17" name="Equation" r:id="rId7" imgW="800100" imgH="215900" progId="Equation.DSMT4">
                  <p:embed/>
                </p:oleObj>
              </mc:Choice>
              <mc:Fallback>
                <p:oleObj name="Equation" r:id="rId7" imgW="800100" imgH="215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4538" y="4486275"/>
                        <a:ext cx="13335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74002"/>
              </p:ext>
            </p:extLst>
          </p:nvPr>
        </p:nvGraphicFramePr>
        <p:xfrm>
          <a:off x="2227263" y="5181600"/>
          <a:ext cx="118268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18" name="Equation" r:id="rId9" imgW="673100" imgH="177800" progId="Equation.3">
                  <p:embed/>
                </p:oleObj>
              </mc:Choice>
              <mc:Fallback>
                <p:oleObj name="Equation" r:id="rId9" imgW="673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263" y="5181600"/>
                        <a:ext cx="1182687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4600575" y="45720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>
            <a:off x="4448175" y="4953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389106"/>
              </p:ext>
            </p:extLst>
          </p:nvPr>
        </p:nvGraphicFramePr>
        <p:xfrm>
          <a:off x="2559050" y="1981200"/>
          <a:ext cx="3627438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19" name="Equation" r:id="rId11" imgW="1092200" imgH="355600" progId="Equation.3">
                  <p:embed/>
                </p:oleObj>
              </mc:Choice>
              <mc:Fallback>
                <p:oleObj name="Equation" r:id="rId11" imgW="10922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59050" y="1981200"/>
                        <a:ext cx="3627438" cy="1179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563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534"/>
            <a:ext cx="8229600" cy="1143000"/>
          </a:xfrm>
        </p:spPr>
        <p:txBody>
          <a:bodyPr/>
          <a:lstStyle/>
          <a:p>
            <a:r>
              <a:rPr lang="en-US" dirty="0" smtClean="0"/>
              <a:t>Dispersion Error and Pollution</a:t>
            </a:r>
            <a:endParaRPr lang="en-US" dirty="0"/>
          </a:p>
        </p:txBody>
      </p:sp>
      <p:pic>
        <p:nvPicPr>
          <p:cNvPr id="3" name="Picture 2" descr="Dispers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08" y="1274534"/>
            <a:ext cx="7010447" cy="4701123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429388"/>
              </p:ext>
            </p:extLst>
          </p:nvPr>
        </p:nvGraphicFramePr>
        <p:xfrm>
          <a:off x="4422775" y="6116638"/>
          <a:ext cx="11366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205" name="Equation" r:id="rId4" imgW="342900" imgH="165100" progId="Equation.DSMT4">
                  <p:embed/>
                </p:oleObj>
              </mc:Choice>
              <mc:Fallback>
                <p:oleObj name="Equation" r:id="rId4" imgW="3429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2775" y="6116638"/>
                        <a:ext cx="113665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597416"/>
              </p:ext>
            </p:extLst>
          </p:nvPr>
        </p:nvGraphicFramePr>
        <p:xfrm>
          <a:off x="381000" y="2708275"/>
          <a:ext cx="631825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206" name="Equation" r:id="rId6" imgW="190500" imgH="330200" progId="Equation.3">
                  <p:embed/>
                </p:oleObj>
              </mc:Choice>
              <mc:Fallback>
                <p:oleObj name="Equation" r:id="rId6" imgW="1905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000" y="2708275"/>
                        <a:ext cx="631825" cy="1090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2103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534"/>
            <a:ext cx="8229600" cy="1143000"/>
          </a:xfrm>
        </p:spPr>
        <p:txBody>
          <a:bodyPr/>
          <a:lstStyle/>
          <a:p>
            <a:r>
              <a:rPr lang="en-US" dirty="0" smtClean="0"/>
              <a:t>Dispersion Error and Pollution</a:t>
            </a:r>
            <a:endParaRPr lang="en-US" dirty="0"/>
          </a:p>
        </p:txBody>
      </p:sp>
      <p:pic>
        <p:nvPicPr>
          <p:cNvPr id="5" name="Picture 4" descr="Dispers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08" y="1274534"/>
            <a:ext cx="7010447" cy="4701123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076756"/>
              </p:ext>
            </p:extLst>
          </p:nvPr>
        </p:nvGraphicFramePr>
        <p:xfrm>
          <a:off x="2130425" y="6083300"/>
          <a:ext cx="13049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2229" name="Equation" r:id="rId4" imgW="393700" imgH="139700" progId="Equation.DSMT4">
                  <p:embed/>
                </p:oleObj>
              </mc:Choice>
              <mc:Fallback>
                <p:oleObj name="Equation" r:id="rId4" imgW="393700" imgH="139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0425" y="6083300"/>
                        <a:ext cx="1304925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270504"/>
              </p:ext>
            </p:extLst>
          </p:nvPr>
        </p:nvGraphicFramePr>
        <p:xfrm>
          <a:off x="381000" y="2708275"/>
          <a:ext cx="631825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2230" name="Equation" r:id="rId6" imgW="190500" imgH="330200" progId="Equation.3">
                  <p:embed/>
                </p:oleObj>
              </mc:Choice>
              <mc:Fallback>
                <p:oleObj name="Equation" r:id="rId6" imgW="1905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000" y="2708275"/>
                        <a:ext cx="631825" cy="1090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/>
        </p:nvCxnSpPr>
        <p:spPr>
          <a:xfrm flipV="1">
            <a:off x="2763977" y="2987829"/>
            <a:ext cx="0" cy="270771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667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534"/>
            <a:ext cx="8229600" cy="1143000"/>
          </a:xfrm>
        </p:spPr>
        <p:txBody>
          <a:bodyPr/>
          <a:lstStyle/>
          <a:p>
            <a:r>
              <a:rPr lang="en-US" dirty="0" smtClean="0"/>
              <a:t>Pollution: FEM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25" y="1124930"/>
            <a:ext cx="6383670" cy="505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30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534"/>
            <a:ext cx="8229600" cy="1143000"/>
          </a:xfrm>
        </p:spPr>
        <p:txBody>
          <a:bodyPr/>
          <a:lstStyle/>
          <a:p>
            <a:r>
              <a:rPr lang="en-US" dirty="0" smtClean="0"/>
              <a:t>Pollution: FEM</a:t>
            </a:r>
            <a:endParaRPr lang="en-US" dirty="0"/>
          </a:p>
        </p:txBody>
      </p:sp>
      <p:pic>
        <p:nvPicPr>
          <p:cNvPr id="4" name="Picture 3" descr="FEM_rati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25" y="1124930"/>
            <a:ext cx="6383671" cy="50501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5890" y="6199137"/>
            <a:ext cx="52902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BAE: Best Approximation Error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8489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534"/>
            <a:ext cx="8229600" cy="1143000"/>
          </a:xfrm>
        </p:spPr>
        <p:txBody>
          <a:bodyPr/>
          <a:lstStyle/>
          <a:p>
            <a:r>
              <a:rPr lang="en-US" dirty="0" smtClean="0"/>
              <a:t>Pollution: NURBS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25" y="1124930"/>
            <a:ext cx="6383670" cy="505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2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534"/>
            <a:ext cx="8229600" cy="1143000"/>
          </a:xfrm>
        </p:spPr>
        <p:txBody>
          <a:bodyPr/>
          <a:lstStyle/>
          <a:p>
            <a:r>
              <a:rPr lang="en-US" dirty="0" smtClean="0"/>
              <a:t>Pollution: NURBS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25" y="1124930"/>
            <a:ext cx="6383670" cy="50501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5890" y="6199137"/>
            <a:ext cx="52902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BAE: Best Approximation Error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0269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5" name="Picture 2" descr="skin_frame_ge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3" y="965200"/>
            <a:ext cx="7086600" cy="551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6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NASA ATC Frame and Skin</a:t>
            </a:r>
            <a:endParaRPr lang="en-US">
              <a:latin typeface="Arial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534"/>
            <a:ext cx="8229600" cy="1143000"/>
          </a:xfrm>
        </p:spPr>
        <p:txBody>
          <a:bodyPr/>
          <a:lstStyle/>
          <a:p>
            <a:r>
              <a:rPr lang="en-US" dirty="0" smtClean="0"/>
              <a:t>Pollution: Degree 2 Comparison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25" y="1124930"/>
            <a:ext cx="6383669" cy="505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25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534"/>
            <a:ext cx="8229600" cy="1143000"/>
          </a:xfrm>
        </p:spPr>
        <p:txBody>
          <a:bodyPr/>
          <a:lstStyle/>
          <a:p>
            <a:r>
              <a:rPr lang="en-US" dirty="0" smtClean="0"/>
              <a:t>Pollution: Degree 3 Comparison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25" y="1124930"/>
            <a:ext cx="6383669" cy="50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0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534"/>
            <a:ext cx="8229600" cy="1143000"/>
          </a:xfrm>
        </p:spPr>
        <p:txBody>
          <a:bodyPr/>
          <a:lstStyle/>
          <a:p>
            <a:r>
              <a:rPr lang="en-US" dirty="0" smtClean="0"/>
              <a:t>Pollution: Degree 4 Comparison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25" y="1124930"/>
            <a:ext cx="6383669" cy="50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7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534"/>
            <a:ext cx="8229600" cy="1143000"/>
          </a:xfrm>
        </p:spPr>
        <p:txBody>
          <a:bodyPr/>
          <a:lstStyle/>
          <a:p>
            <a:r>
              <a:rPr lang="en-US" dirty="0" smtClean="0"/>
              <a:t>Pollution: Degree 5 Comparison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25" y="1124930"/>
            <a:ext cx="6383669" cy="50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23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534"/>
            <a:ext cx="8229600" cy="1143000"/>
          </a:xfrm>
        </p:spPr>
        <p:txBody>
          <a:bodyPr/>
          <a:lstStyle/>
          <a:p>
            <a:r>
              <a:rPr lang="en-US" dirty="0" smtClean="0"/>
              <a:t>Tabulated Errors at </a:t>
            </a:r>
            <a:r>
              <a:rPr lang="en-US" i="1" dirty="0" smtClean="0"/>
              <a:t>k</a:t>
            </a:r>
            <a:r>
              <a:rPr lang="en-US" dirty="0" smtClean="0"/>
              <a:t> = 4112π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574167"/>
              </p:ext>
            </p:extLst>
          </p:nvPr>
        </p:nvGraphicFramePr>
        <p:xfrm>
          <a:off x="572336" y="1361218"/>
          <a:ext cx="8191595" cy="502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02259"/>
                <a:gridCol w="3158804"/>
                <a:gridCol w="2730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Method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Normalized L2 Error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L2 Error</a:t>
                      </a:r>
                      <a:r>
                        <a:rPr lang="en-US" sz="2400" baseline="0" dirty="0" smtClean="0"/>
                        <a:t> / BAE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FEM, p = 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1.39e0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90.21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NURBS, p = 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1.39e0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90.21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FEM, p = 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1.38e0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149.32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NURBS, p = 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8.27e-1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524.74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FEM, p = 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1.24e0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399.15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NURBS,</a:t>
                      </a:r>
                      <a:r>
                        <a:rPr lang="en-US" sz="2400" baseline="0" dirty="0" smtClean="0"/>
                        <a:t> p = 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9.16e-2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54.74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FEM, p = 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1.96e-1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195.31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NURBS,</a:t>
                      </a:r>
                      <a:r>
                        <a:rPr lang="en-US" sz="2400" baseline="0" dirty="0" smtClean="0"/>
                        <a:t> p = 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1.05e-4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5.81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FEM, p = 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7.67e-2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152.57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NURBS, p = 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2.31e-6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1.17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41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3" name="Picture 2" descr="slide5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764651">
            <a:off x="0" y="381000"/>
            <a:ext cx="6858000" cy="660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4" name="Picture 3" descr="slide5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45479">
            <a:off x="4213225" y="457200"/>
            <a:ext cx="493077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5" name="Rectangle 4"/>
          <p:cNvSpPr>
            <a:spLocks noChangeArrowheads="1"/>
          </p:cNvSpPr>
          <p:nvPr/>
        </p:nvSpPr>
        <p:spPr bwMode="auto">
          <a:xfrm>
            <a:off x="990600" y="928688"/>
            <a:ext cx="432435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chemeClr val="accent2"/>
                </a:solidFill>
              </a:rPr>
              <a:t>Main Rib</a:t>
            </a:r>
            <a:endParaRPr lang="en-US" sz="3200">
              <a:solidFill>
                <a:schemeClr val="tx2"/>
              </a:solidFill>
              <a:latin typeface="Times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Picture 2" descr="main_MESH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6" t="13011" r="11781" b="11761"/>
          <a:stretch>
            <a:fillRect/>
          </a:stretch>
        </p:blipFill>
        <p:spPr bwMode="auto">
          <a:xfrm>
            <a:off x="457200" y="457200"/>
            <a:ext cx="7239000" cy="506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2" name="Rectangle 3"/>
          <p:cNvSpPr>
            <a:spLocks noChangeArrowheads="1"/>
          </p:cNvSpPr>
          <p:nvPr/>
        </p:nvSpPr>
        <p:spPr bwMode="auto">
          <a:xfrm>
            <a:off x="2632075" y="4953000"/>
            <a:ext cx="6148388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Coarsest mesh</a:t>
            </a:r>
          </a:p>
          <a:p>
            <a:pPr algn="ctr"/>
            <a:r>
              <a:rPr lang="en-US" sz="4400">
                <a:solidFill>
                  <a:schemeClr val="tx2"/>
                </a:solidFill>
              </a:rPr>
              <a:t>15° segment of main rib</a:t>
            </a:r>
            <a:endParaRPr lang="en-US" sz="3200">
              <a:latin typeface="Times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9" name="Picture 2" descr="main_MESH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3" t="12434" r="10367" b="10352"/>
          <a:stretch>
            <a:fillRect/>
          </a:stretch>
        </p:blipFill>
        <p:spPr bwMode="auto">
          <a:xfrm>
            <a:off x="163513" y="544513"/>
            <a:ext cx="7872412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0" name="Rectangle 3"/>
          <p:cNvSpPr>
            <a:spLocks noChangeArrowheads="1"/>
          </p:cNvSpPr>
          <p:nvPr/>
        </p:nvSpPr>
        <p:spPr bwMode="auto">
          <a:xfrm>
            <a:off x="5486400" y="4852988"/>
            <a:ext cx="2016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tx2"/>
                </a:solidFill>
              </a:rPr>
              <a:t>Mesh 2</a:t>
            </a:r>
            <a:endParaRPr lang="en-US" sz="3200">
              <a:latin typeface="Times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7" name="Picture 2" descr="main_MESH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t="12431" r="10513" b="10501"/>
          <a:stretch>
            <a:fillRect/>
          </a:stretch>
        </p:blipFill>
        <p:spPr bwMode="auto">
          <a:xfrm>
            <a:off x="163513" y="547688"/>
            <a:ext cx="7866062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58" name="Rectangle 3"/>
          <p:cNvSpPr>
            <a:spLocks noChangeArrowheads="1"/>
          </p:cNvSpPr>
          <p:nvPr/>
        </p:nvSpPr>
        <p:spPr bwMode="auto">
          <a:xfrm>
            <a:off x="5486400" y="4852988"/>
            <a:ext cx="2016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tx2"/>
                </a:solidFill>
              </a:rPr>
              <a:t>Mesh 3</a:t>
            </a:r>
            <a:endParaRPr lang="en-US" sz="3200">
              <a:latin typeface="Times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5" name="Picture 2" descr="skin_squish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339725"/>
            <a:ext cx="8380412" cy="651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6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First Rayleigh Mode</a:t>
            </a:r>
            <a:endParaRPr lang="en-US"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98307" name="Picture 4" descr="skin_squish_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1574800"/>
            <a:ext cx="6542087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8" name="Rectangle 5"/>
          <p:cNvSpPr>
            <a:spLocks noChangeArrowheads="1"/>
          </p:cNvSpPr>
          <p:nvPr/>
        </p:nvSpPr>
        <p:spPr bwMode="auto">
          <a:xfrm>
            <a:off x="2057400" y="5697538"/>
            <a:ext cx="29178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tx2"/>
                </a:solidFill>
              </a:rPr>
              <a:t>x-displacement</a:t>
            </a:r>
            <a:endParaRPr lang="en-US" sz="3200">
              <a:latin typeface="Times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Custom 8">
      <a:dk1>
        <a:srgbClr val="1A2185"/>
      </a:dk1>
      <a:lt1>
        <a:srgbClr val="FFFFFF"/>
      </a:lt1>
      <a:dk2>
        <a:srgbClr val="1E3CB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Custom 4">
      <a:dk1>
        <a:srgbClr val="1A2185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Hughes HD:Applications:Microsoft Office 2004:Templates:Presentations:Designs:Blank Presentation</Template>
  <TotalTime>55012</TotalTime>
  <Words>534</Words>
  <Application>Microsoft Macintosh PowerPoint</Application>
  <PresentationFormat>On-screen Show (4:3)</PresentationFormat>
  <Paragraphs>141</Paragraphs>
  <Slides>44</Slides>
  <Notes>23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Blank Presentation</vt:lpstr>
      <vt:lpstr>Custom Design</vt:lpstr>
      <vt:lpstr>1_Custom Design</vt:lpstr>
      <vt:lpstr>Equation</vt:lpstr>
      <vt:lpstr>Microsoft Equation</vt:lpstr>
      <vt:lpstr>Structural Vibration Analysis</vt:lpstr>
      <vt:lpstr>NASA Aluminum Testbed Cylinder (ATC)</vt:lpstr>
      <vt:lpstr>NASA ATC Frame</vt:lpstr>
      <vt:lpstr>NASA ATC Frame and Skin</vt:lpstr>
      <vt:lpstr>PowerPoint Presentation</vt:lpstr>
      <vt:lpstr>PowerPoint Presentation</vt:lpstr>
      <vt:lpstr>PowerPoint Presentation</vt:lpstr>
      <vt:lpstr>PowerPoint Presentation</vt:lpstr>
      <vt:lpstr>First Rayleigh Mode</vt:lpstr>
      <vt:lpstr>First Love Mode</vt:lpstr>
      <vt:lpstr>ATC Frame and Skin</vt:lpstr>
      <vt:lpstr> Vibration of a Finite Elastic Rod with Fixed Ends</vt:lpstr>
      <vt:lpstr>Galerkin Method for the Eigenvalue Problem</vt:lpstr>
      <vt:lpstr>Comparison of  Quadratic C0 FEM  and C1 NURBS Frequency Errors</vt:lpstr>
      <vt:lpstr>PowerPoint Presentation</vt:lpstr>
      <vt:lpstr>Pythagorean Eigenvalue Error Theorem</vt:lpstr>
      <vt:lpstr>Eigenvalue and Eigenfunction Errors</vt:lpstr>
      <vt:lpstr>Eigenvalue and Eigenfunction Errors</vt:lpstr>
      <vt:lpstr>Eigenvalue and Eigenfunction Errors</vt:lpstr>
      <vt:lpstr>Eigenvalue and Eigenfunction Errors</vt:lpstr>
      <vt:lpstr>Eigenvalue and Eigenfunction Errors</vt:lpstr>
      <vt:lpstr>PowerPoint Presentation</vt:lpstr>
      <vt:lpstr>Wave Propagation Analysis</vt:lpstr>
      <vt:lpstr>Wave Propagation in an Infinite Domain</vt:lpstr>
      <vt:lpstr>Duality Principle</vt:lpstr>
      <vt:lpstr>Duality of Frequency and Phase Errors</vt:lpstr>
      <vt:lpstr>Helmholtz Equation Phase Error</vt:lpstr>
      <vt:lpstr>Helmholtz Equation Phase Error</vt:lpstr>
      <vt:lpstr>Helmholtz equation in 1D,  Dirichlet boundary conditions  (31 control points for p = 3)</vt:lpstr>
      <vt:lpstr>p-method stopping bands for p = 3</vt:lpstr>
      <vt:lpstr>k = 71; p = 3 (inside the 2nd p-method stopping band)</vt:lpstr>
      <vt:lpstr>Wave Propagation in an Infinite Domain</vt:lpstr>
      <vt:lpstr>PowerPoint Presentation</vt:lpstr>
      <vt:lpstr>Dispersion Error and Pollution</vt:lpstr>
      <vt:lpstr>Dispersion Error and Pollution</vt:lpstr>
      <vt:lpstr>Pollution: FEM</vt:lpstr>
      <vt:lpstr>Pollution: FEM</vt:lpstr>
      <vt:lpstr>Pollution: NURBS</vt:lpstr>
      <vt:lpstr>Pollution: NURBS</vt:lpstr>
      <vt:lpstr>Pollution: Degree 2 Comparison</vt:lpstr>
      <vt:lpstr>Pollution: Degree 3 Comparison</vt:lpstr>
      <vt:lpstr>Pollution: Degree 4 Comparison</vt:lpstr>
      <vt:lpstr>Pollution: Degree 5 Comparison</vt:lpstr>
      <vt:lpstr>Tabulated Errors at k = 4112π</vt:lpstr>
    </vt:vector>
  </TitlesOfParts>
  <Company>TICAM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Hughes</dc:creator>
  <cp:lastModifiedBy>John A. Evans</cp:lastModifiedBy>
  <cp:revision>1325</cp:revision>
  <cp:lastPrinted>2014-07-21T15:54:22Z</cp:lastPrinted>
  <dcterms:created xsi:type="dcterms:W3CDTF">2012-09-10T14:03:45Z</dcterms:created>
  <dcterms:modified xsi:type="dcterms:W3CDTF">2014-10-23T16:55:22Z</dcterms:modified>
</cp:coreProperties>
</file>